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letting this slide breathe for a moment — its minimal layout is itself the first demonstration of the message you are about to deliver. Introduce the core thesis: "Clareza, por design" means clarity is never an accident in a presentation; it is the result of deliberate, disciplined design choices. Expand on the tagline "Menos ruído. Mais significado." — Less noise, more meaning — by explaining that every element on a slide must earn its place, or it becomes distraction rather than communication. Point out that this deck is an editorial study on form, created as an original example by GenPPT, so the slides themselves practice what they preach. Transition with: "So if clarity is the goal, how do we actually achieve it? Let's look at the visual language that makes it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from the previous slide with: "On the opening slide we defined the promise — clarity by design; now let's see the visual language that turns that promise into practice." Present the headline "Torne o essencial inconfundível" — make the essential unmistakable — as the guiding rule behind every compositional decision in this deck. Walk through the first two principles: intentional color, where a focused palette builds a clear visual identity instead of scattering attention across competing accents, and expressive typography, where a strong title leads the eye while the supporting text deliberately follows in a quieter voice. Then explain the third principle, room to breathe: a consistent grid and generous whitespace guide the audience naturally through the content and keep the story easy to follow. Close by connecting back to the thesis — these three principles are exactly how "less noise" becomes "more meaning" — and invite the audience to watch for them in every slide that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7467600" y="0"/>
            <a:ext cx="1676400" cy="5143500"/>
          </a:xfrm>
          <a:prstGeom prst="rect">
            <a:avLst/>
          </a:prstGeom>
          <a:solidFill>
            <a:srgbClr val="0A0A0B"/>
          </a:solidFill>
          <a:ln/>
        </p:spPr>
        <p:txBody>
          <a:bodyPr wrap="square" rtlCol="0" anchor="ctr"/>
          <a:lstStyle/>
          <a:p>
            <a:pPr indent="0" marL="0">
              <a:buNone/>
            </a:pPr>
            <a:endParaRPr lang="en-US" dirty="0"/>
          </a:p>
        </p:txBody>
      </p:sp>
      <p:sp>
        <p:nvSpPr>
          <p:cNvPr id="3" name="Text 1"/>
          <p:cNvSpPr/>
          <p:nvPr/>
        </p:nvSpPr>
        <p:spPr>
          <a:xfrm>
            <a:off x="7434072" y="590550"/>
            <a:ext cx="1743456" cy="800100"/>
          </a:xfrm>
          <a:prstGeom prst="rect">
            <a:avLst/>
          </a:prstGeom>
          <a:noFill/>
          <a:ln/>
        </p:spPr>
        <p:txBody>
          <a:bodyPr wrap="square" lIns="0" tIns="0" rIns="0" bIns="0" rtlCol="0" anchor="t"/>
          <a:lstStyle/>
          <a:p>
            <a:pPr algn="ctr" indent="0" marL="0">
              <a:lnSpc>
                <a:spcPts val="6300"/>
              </a:lnSpc>
              <a:buNone/>
            </a:pPr>
            <a:r>
              <a:rPr lang="en-US" sz="6300" b="1" dirty="0">
                <a:solidFill>
                  <a:srgbClr val="F1EFEA"/>
                </a:solidFill>
                <a:latin typeface="Georgia" pitchFamily="34" charset="0"/>
                <a:ea typeface="Georgia" pitchFamily="34" charset="-122"/>
                <a:cs typeface="Georgia" pitchFamily="34" charset="-120"/>
              </a:rPr>
              <a:t>01</a:t>
            </a:r>
            <a:endParaRPr lang="en-US" sz="6300" dirty="0"/>
          </a:p>
        </p:txBody>
      </p:sp>
      <p:sp>
        <p:nvSpPr>
          <p:cNvPr id="4" name="Text 2"/>
          <p:cNvSpPr/>
          <p:nvPr/>
        </p:nvSpPr>
        <p:spPr>
          <a:xfrm>
            <a:off x="8115300" y="3848100"/>
            <a:ext cx="381000" cy="381000"/>
          </a:xfrm>
          <a:prstGeom prst="rect">
            <a:avLst/>
          </a:prstGeom>
          <a:solidFill>
            <a:srgbClr val="B0532F"/>
          </a:solidFill>
          <a:ln/>
        </p:spPr>
        <p:txBody>
          <a:bodyPr wrap="square" rtlCol="0" anchor="ctr"/>
          <a:lstStyle/>
          <a:p>
            <a:pPr indent="0" marL="0">
              <a:buNone/>
            </a:pPr>
            <a:endParaRPr lang="en-US" dirty="0"/>
          </a:p>
        </p:txBody>
      </p:sp>
      <p:sp>
        <p:nvSpPr>
          <p:cNvPr id="5" name="Text 3"/>
          <p:cNvSpPr/>
          <p:nvPr/>
        </p:nvSpPr>
        <p:spPr>
          <a:xfrm>
            <a:off x="571500" y="571500"/>
            <a:ext cx="5547360" cy="133350"/>
          </a:xfrm>
          <a:prstGeom prst="rect">
            <a:avLst/>
          </a:prstGeom>
          <a:noFill/>
          <a:ln/>
        </p:spPr>
        <p:txBody>
          <a:bodyPr wrap="square" lIns="0" tIns="0" rIns="0" bIns="0" rtlCol="0" anchor="t"/>
          <a:lstStyle/>
          <a:p>
            <a:pPr algn="l" indent="0" marL="0">
              <a:buNone/>
            </a:pPr>
            <a:r>
              <a:rPr lang="en-US" sz="900" dirty="0">
                <a:solidFill>
                  <a:srgbClr val="0A0A0B"/>
                </a:solidFill>
                <a:latin typeface="Courier New" pitchFamily="34" charset="0"/>
                <a:ea typeface="Courier New" pitchFamily="34" charset="-122"/>
                <a:cs typeface="Courier New" pitchFamily="34" charset="-120"/>
              </a:rPr>
              <a:t>FORMA · ESTUDO EDITORIAL</a:t>
            </a:r>
            <a:endParaRPr lang="en-US" sz="900" dirty="0"/>
          </a:p>
        </p:txBody>
      </p:sp>
      <p:sp>
        <p:nvSpPr>
          <p:cNvPr id="6" name="Text 4"/>
          <p:cNvSpPr/>
          <p:nvPr/>
        </p:nvSpPr>
        <p:spPr>
          <a:xfrm>
            <a:off x="571500" y="933450"/>
            <a:ext cx="533400" cy="28575"/>
          </a:xfrm>
          <a:prstGeom prst="rect">
            <a:avLst/>
          </a:prstGeom>
          <a:solidFill>
            <a:srgbClr val="B0532F"/>
          </a:solidFill>
          <a:ln/>
        </p:spPr>
        <p:txBody>
          <a:bodyPr wrap="square" rtlCol="0" anchor="ctr"/>
          <a:lstStyle/>
          <a:p>
            <a:pPr indent="0" marL="0">
              <a:buNone/>
            </a:pPr>
            <a:endParaRPr lang="en-US" dirty="0"/>
          </a:p>
        </p:txBody>
      </p:sp>
      <p:sp>
        <p:nvSpPr>
          <p:cNvPr id="7" name="Text 5"/>
          <p:cNvSpPr/>
          <p:nvPr/>
        </p:nvSpPr>
        <p:spPr>
          <a:xfrm>
            <a:off x="571500" y="1314450"/>
            <a:ext cx="6477000" cy="1857673"/>
          </a:xfrm>
          <a:prstGeom prst="rect">
            <a:avLst/>
          </a:prstGeom>
          <a:noFill/>
          <a:ln/>
        </p:spPr>
        <p:txBody>
          <a:bodyPr wrap="square" lIns="0" tIns="0" rIns="0" bIns="0" rtlCol="0" anchor="t"/>
          <a:lstStyle/>
          <a:p>
            <a:pPr algn="l" indent="0" marL="0">
              <a:lnSpc>
                <a:spcPts val="7314"/>
              </a:lnSpc>
              <a:buNone/>
            </a:pPr>
            <a:r>
              <a:rPr lang="en-US" sz="6900" b="1" dirty="0">
                <a:solidFill>
                  <a:srgbClr val="0A0A0B"/>
                </a:solidFill>
                <a:latin typeface="Georgia" pitchFamily="34" charset="0"/>
                <a:ea typeface="Georgia" pitchFamily="34" charset="-122"/>
                <a:cs typeface="Georgia" pitchFamily="34" charset="-120"/>
              </a:rPr>
              <a:t>Clareza,</a:t>
            </a:r>
            <a:br/>
            <a:pPr algn="l" indent="0" marL="0">
              <a:lnSpc>
                <a:spcPts val="7314"/>
              </a:lnSpc>
              <a:buNone/>
            </a:pPr>
            <a:r>
              <a:rPr lang="en-US" sz="6900" b="1" dirty="0">
                <a:solidFill>
                  <a:srgbClr val="0A0A0B"/>
                </a:solidFill>
                <a:latin typeface="Georgia" pitchFamily="34" charset="0"/>
                <a:ea typeface="Georgia" pitchFamily="34" charset="-122"/>
                <a:cs typeface="Georgia" pitchFamily="34" charset="-120"/>
              </a:rPr>
              <a:t> </a:t>
            </a:r>
            <a:pPr algn="l" indent="0" marL="0">
              <a:lnSpc>
                <a:spcPts val="7314"/>
              </a:lnSpc>
              <a:buNone/>
            </a:pPr>
            <a:r>
              <a:rPr lang="en-US" sz="6900" b="1" i="1" dirty="0">
                <a:solidFill>
                  <a:srgbClr val="B0532F"/>
                </a:solidFill>
                <a:latin typeface="Georgia" pitchFamily="34" charset="0"/>
                <a:ea typeface="Georgia" pitchFamily="34" charset="-122"/>
                <a:cs typeface="Georgia" pitchFamily="34" charset="-120"/>
              </a:rPr>
              <a:t>por design.</a:t>
            </a:r>
            <a:endParaRPr lang="en-US" sz="6900" dirty="0"/>
          </a:p>
        </p:txBody>
      </p:sp>
      <p:sp>
        <p:nvSpPr>
          <p:cNvPr id="8" name="Text 6"/>
          <p:cNvSpPr/>
          <p:nvPr/>
        </p:nvSpPr>
        <p:spPr>
          <a:xfrm>
            <a:off x="571500" y="3638550"/>
            <a:ext cx="6537960" cy="317599"/>
          </a:xfrm>
          <a:prstGeom prst="rect">
            <a:avLst/>
          </a:prstGeom>
          <a:noFill/>
          <a:ln/>
        </p:spPr>
        <p:txBody>
          <a:bodyPr wrap="square" lIns="0" tIns="0" rIns="0" bIns="0" rtlCol="0" anchor="t"/>
          <a:lstStyle/>
          <a:p>
            <a:pPr algn="l" indent="0" marL="0">
              <a:lnSpc>
                <a:spcPts val="2501"/>
              </a:lnSpc>
              <a:buNone/>
            </a:pPr>
            <a:r>
              <a:rPr lang="en-US" sz="1725" dirty="0">
                <a:solidFill>
                  <a:srgbClr val="0A0A0B"/>
                </a:solidFill>
                <a:latin typeface="Arial" pitchFamily="34" charset="0"/>
                <a:ea typeface="Arial" pitchFamily="34" charset="-122"/>
                <a:cs typeface="Arial" pitchFamily="34" charset="-120"/>
              </a:rPr>
              <a:t>Menos ruído. Mais significado.</a:t>
            </a:r>
            <a:endParaRPr lang="en-US" sz="1725" dirty="0"/>
          </a:p>
        </p:txBody>
      </p:sp>
      <p:sp>
        <p:nvSpPr>
          <p:cNvPr id="9" name="Text 7"/>
          <p:cNvSpPr/>
          <p:nvPr/>
        </p:nvSpPr>
        <p:spPr>
          <a:xfrm>
            <a:off x="571500" y="4448175"/>
            <a:ext cx="653796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EXEMPLO ORIGINAL GENPPT · 01</a:t>
            </a:r>
            <a:endParaRPr lang="en-US" sz="82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396240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FORMA · ESTUDO EDITORIAL</a:t>
            </a:r>
            <a:endParaRPr lang="en-US" sz="825" dirty="0"/>
          </a:p>
        </p:txBody>
      </p:sp>
      <p:sp>
        <p:nvSpPr>
          <p:cNvPr id="3" name="Text 1"/>
          <p:cNvSpPr/>
          <p:nvPr/>
        </p:nvSpPr>
        <p:spPr>
          <a:xfrm>
            <a:off x="6591300" y="571500"/>
            <a:ext cx="1981200" cy="123825"/>
          </a:xfrm>
          <a:prstGeom prst="rect">
            <a:avLst/>
          </a:prstGeom>
          <a:noFill/>
          <a:ln/>
        </p:spPr>
        <p:txBody>
          <a:bodyPr wrap="square" lIns="0" tIns="0" rIns="0" bIns="0" rtlCol="0" anchor="t"/>
          <a:lstStyle/>
          <a:p>
            <a:pPr algn="r" indent="0" marL="0">
              <a:buNone/>
            </a:pPr>
            <a:r>
              <a:rPr lang="en-US" sz="825" dirty="0">
                <a:solidFill>
                  <a:srgbClr val="F1EFEA"/>
                </a:solidFill>
                <a:latin typeface="Courier New" pitchFamily="34" charset="0"/>
                <a:ea typeface="Courier New" pitchFamily="34" charset="-122"/>
                <a:cs typeface="Courier New" pitchFamily="34" charset="-120"/>
              </a:rPr>
              <a:t>02 / 02</a:t>
            </a:r>
            <a:endParaRPr lang="en-US" sz="825" dirty="0"/>
          </a:p>
        </p:txBody>
      </p:sp>
      <p:sp>
        <p:nvSpPr>
          <p:cNvPr id="4" name="Text 2"/>
          <p:cNvSpPr/>
          <p:nvPr/>
        </p:nvSpPr>
        <p:spPr>
          <a:xfrm>
            <a:off x="571500" y="1428750"/>
            <a:ext cx="3863340" cy="133350"/>
          </a:xfrm>
          <a:prstGeom prst="rect">
            <a:avLst/>
          </a:prstGeom>
          <a:noFill/>
          <a:ln/>
        </p:spPr>
        <p:txBody>
          <a:bodyPr wrap="square" lIns="0" tIns="0" rIns="0" bIns="0" rtlCol="0" anchor="t"/>
          <a:lstStyle/>
          <a:p>
            <a:pPr algn="l" indent="0" marL="0">
              <a:buNone/>
            </a:pPr>
            <a:r>
              <a:rPr lang="en-US" sz="900" dirty="0">
                <a:solidFill>
                  <a:srgbClr val="C9724B"/>
                </a:solidFill>
                <a:latin typeface="Courier New" pitchFamily="34" charset="0"/>
                <a:ea typeface="Courier New" pitchFamily="34" charset="-122"/>
                <a:cs typeface="Courier New" pitchFamily="34" charset="-120"/>
              </a:rPr>
              <a:t>A LINGUAGEM VISUAL</a:t>
            </a:r>
            <a:endParaRPr lang="en-US" sz="900" dirty="0"/>
          </a:p>
        </p:txBody>
      </p:sp>
      <p:sp>
        <p:nvSpPr>
          <p:cNvPr id="5" name="Text 3"/>
          <p:cNvSpPr/>
          <p:nvPr/>
        </p:nvSpPr>
        <p:spPr>
          <a:xfrm>
            <a:off x="571500" y="1733550"/>
            <a:ext cx="533400" cy="28575"/>
          </a:xfrm>
          <a:prstGeom prst="rect">
            <a:avLst/>
          </a:prstGeom>
          <a:solidFill>
            <a:srgbClr val="C9724B"/>
          </a:solidFill>
          <a:ln/>
        </p:spPr>
        <p:txBody>
          <a:bodyPr wrap="square" rtlCol="0" anchor="ctr"/>
          <a:lstStyle/>
          <a:p>
            <a:pPr indent="0" marL="0">
              <a:buNone/>
            </a:pPr>
            <a:endParaRPr lang="en-US" dirty="0"/>
          </a:p>
        </p:txBody>
      </p:sp>
      <p:sp>
        <p:nvSpPr>
          <p:cNvPr id="6" name="Text 4"/>
          <p:cNvSpPr/>
          <p:nvPr/>
        </p:nvSpPr>
        <p:spPr>
          <a:xfrm>
            <a:off x="571500" y="1990725"/>
            <a:ext cx="3714750" cy="1464022"/>
          </a:xfrm>
          <a:prstGeom prst="rect">
            <a:avLst/>
          </a:prstGeom>
          <a:noFill/>
          <a:ln/>
        </p:spPr>
        <p:txBody>
          <a:bodyPr wrap="square" lIns="0" tIns="0" rIns="0" bIns="0" rtlCol="0" anchor="t"/>
          <a:lstStyle/>
          <a:p>
            <a:pPr algn="l" indent="0" marL="0">
              <a:lnSpc>
                <a:spcPts val="3843"/>
              </a:lnSpc>
              <a:buNone/>
            </a:pPr>
            <a:r>
              <a:rPr lang="en-US" sz="3150" b="1" dirty="0">
                <a:solidFill>
                  <a:srgbClr val="F1EFEA"/>
                </a:solidFill>
                <a:latin typeface="Georgia" pitchFamily="34" charset="0"/>
                <a:ea typeface="Georgia" pitchFamily="34" charset="-122"/>
                <a:cs typeface="Georgia" pitchFamily="34" charset="-120"/>
              </a:rPr>
              <a:t>Torne o essencial</a:t>
            </a:r>
            <a:br/>
            <a:pPr algn="l" indent="0" marL="0">
              <a:lnSpc>
                <a:spcPts val="3843"/>
              </a:lnSpc>
              <a:buNone/>
            </a:pPr>
            <a:r>
              <a:rPr lang="en-US" sz="3150" b="1" dirty="0">
                <a:solidFill>
                  <a:srgbClr val="F1EFEA"/>
                </a:solidFill>
                <a:latin typeface="Georgia" pitchFamily="34" charset="0"/>
                <a:ea typeface="Georgia" pitchFamily="34" charset="-122"/>
                <a:cs typeface="Georgia" pitchFamily="34" charset="-120"/>
              </a:rPr>
              <a:t> </a:t>
            </a:r>
            <a:pPr algn="l" indent="0" marL="0">
              <a:lnSpc>
                <a:spcPts val="3843"/>
              </a:lnSpc>
              <a:buNone/>
            </a:pPr>
            <a:r>
              <a:rPr lang="en-US" sz="3150" b="1" i="1" dirty="0">
                <a:solidFill>
                  <a:srgbClr val="C9724B"/>
                </a:solidFill>
                <a:latin typeface="Georgia" pitchFamily="34" charset="0"/>
                <a:ea typeface="Georgia" pitchFamily="34" charset="-122"/>
                <a:cs typeface="Georgia" pitchFamily="34" charset="-120"/>
              </a:rPr>
              <a:t>inconfundível.</a:t>
            </a:r>
            <a:endParaRPr lang="en-US" sz="3150" dirty="0"/>
          </a:p>
        </p:txBody>
      </p:sp>
      <p:sp>
        <p:nvSpPr>
          <p:cNvPr id="7" name="Text 5"/>
          <p:cNvSpPr/>
          <p:nvPr/>
        </p:nvSpPr>
        <p:spPr>
          <a:xfrm>
            <a:off x="571500" y="3702397"/>
            <a:ext cx="38633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TRÊS PRINCÍPIOS DE COMPOSIÇÃO</a:t>
            </a:r>
            <a:endParaRPr lang="en-US" sz="825" dirty="0"/>
          </a:p>
        </p:txBody>
      </p:sp>
      <p:sp>
        <p:nvSpPr>
          <p:cNvPr id="8" name="Shape 6"/>
          <p:cNvSpPr/>
          <p:nvPr/>
        </p:nvSpPr>
        <p:spPr>
          <a:xfrm>
            <a:off x="4629150" y="1128713"/>
            <a:ext cx="3943350" cy="0"/>
          </a:xfrm>
          <a:prstGeom prst="line">
            <a:avLst/>
          </a:prstGeom>
          <a:noFill/>
          <a:ln w="9525">
            <a:solidFill>
              <a:srgbClr val="454548"/>
            </a:solidFill>
            <a:prstDash val="solid"/>
          </a:ln>
        </p:spPr>
      </p:sp>
      <p:sp>
        <p:nvSpPr>
          <p:cNvPr id="9" name="Text 7"/>
          <p:cNvSpPr/>
          <p:nvPr/>
        </p:nvSpPr>
        <p:spPr>
          <a:xfrm>
            <a:off x="4629150" y="1428750"/>
            <a:ext cx="192238" cy="123825"/>
          </a:xfrm>
          <a:prstGeom prst="rect">
            <a:avLst/>
          </a:prstGeom>
          <a:noFill/>
          <a:ln/>
        </p:spPr>
        <p:txBody>
          <a:bodyPr wrap="square" lIns="0" tIns="0" rIns="0" bIns="0" rtlCol="0" anchor="t"/>
          <a:lstStyle/>
          <a:p>
            <a:pPr algn="l" indent="0" marL="0">
              <a:buNone/>
            </a:pPr>
            <a:r>
              <a:rPr lang="en-US" sz="825" dirty="0">
                <a:solidFill>
                  <a:srgbClr val="C9724B"/>
                </a:solidFill>
                <a:latin typeface="Courier New" pitchFamily="34" charset="0"/>
                <a:ea typeface="Courier New" pitchFamily="34" charset="-122"/>
                <a:cs typeface="Courier New" pitchFamily="34" charset="-120"/>
              </a:rPr>
              <a:t>01</a:t>
            </a:r>
            <a:endParaRPr lang="en-US" sz="825" dirty="0"/>
          </a:p>
        </p:txBody>
      </p:sp>
      <p:sp>
        <p:nvSpPr>
          <p:cNvPr id="10" name="Text 8"/>
          <p:cNvSpPr/>
          <p:nvPr/>
        </p:nvSpPr>
        <p:spPr>
          <a:xfrm>
            <a:off x="4947345" y="1285875"/>
            <a:ext cx="2366525" cy="295275"/>
          </a:xfrm>
          <a:prstGeom prst="rect">
            <a:avLst/>
          </a:prstGeom>
          <a:noFill/>
          <a:ln/>
        </p:spPr>
        <p:txBody>
          <a:bodyPr wrap="none" lIns="0" tIns="0" rIns="0" bIns="0" rtlCol="0" anchor="t"/>
          <a:lstStyle/>
          <a:p>
            <a:pPr algn="l" indent="0" marL="0">
              <a:buNone/>
            </a:pPr>
            <a:r>
              <a:rPr lang="en-US" sz="2025" b="1" dirty="0">
                <a:solidFill>
                  <a:srgbClr val="F1EFEA"/>
                </a:solidFill>
                <a:latin typeface="Georgia" pitchFamily="34" charset="0"/>
                <a:ea typeface="Georgia" pitchFamily="34" charset="-122"/>
                <a:cs typeface="Georgia" pitchFamily="34" charset="-120"/>
              </a:rPr>
              <a:t>Cor intencional</a:t>
            </a:r>
            <a:endParaRPr lang="en-US" sz="2025" dirty="0"/>
          </a:p>
        </p:txBody>
      </p:sp>
      <p:sp>
        <p:nvSpPr>
          <p:cNvPr id="11" name="Text 9"/>
          <p:cNvSpPr/>
          <p:nvPr/>
        </p:nvSpPr>
        <p:spPr>
          <a:xfrm>
            <a:off x="4629150" y="1657350"/>
            <a:ext cx="4101084" cy="206573"/>
          </a:xfrm>
          <a:prstGeom prst="rect">
            <a:avLst/>
          </a:prstGeom>
          <a:noFill/>
          <a:ln/>
        </p:spPr>
        <p:txBody>
          <a:bodyPr wrap="square" lIns="0" tIns="0" rIns="0" bIns="0" rtlCol="0" anchor="t"/>
          <a:lstStyle/>
          <a:p>
            <a:pPr algn="l" indent="0" marL="0">
              <a:lnSpc>
                <a:spcPts val="1627"/>
              </a:lnSpc>
              <a:buNone/>
            </a:pPr>
            <a:r>
              <a:rPr lang="en-US" sz="1050" dirty="0">
                <a:solidFill>
                  <a:srgbClr val="F1EFEA"/>
                </a:solidFill>
                <a:latin typeface="Arial" pitchFamily="34" charset="0"/>
                <a:ea typeface="Arial" pitchFamily="34" charset="-122"/>
                <a:cs typeface="Arial" pitchFamily="34" charset="-120"/>
              </a:rPr>
              <a:t>Uma paleta focada cria uma identidade visual clara.</a:t>
            </a:r>
            <a:endParaRPr lang="en-US" sz="1050" dirty="0"/>
          </a:p>
        </p:txBody>
      </p:sp>
      <p:sp>
        <p:nvSpPr>
          <p:cNvPr id="12" name="Shape 10"/>
          <p:cNvSpPr/>
          <p:nvPr/>
        </p:nvSpPr>
        <p:spPr>
          <a:xfrm>
            <a:off x="4629150" y="2078236"/>
            <a:ext cx="3943350" cy="0"/>
          </a:xfrm>
          <a:prstGeom prst="line">
            <a:avLst/>
          </a:prstGeom>
          <a:noFill/>
          <a:ln w="9525">
            <a:solidFill>
              <a:srgbClr val="454548"/>
            </a:solidFill>
            <a:prstDash val="solid"/>
          </a:ln>
        </p:spPr>
      </p:sp>
      <p:sp>
        <p:nvSpPr>
          <p:cNvPr id="13" name="Text 11"/>
          <p:cNvSpPr/>
          <p:nvPr/>
        </p:nvSpPr>
        <p:spPr>
          <a:xfrm>
            <a:off x="4629150" y="2378273"/>
            <a:ext cx="192238" cy="123825"/>
          </a:xfrm>
          <a:prstGeom prst="rect">
            <a:avLst/>
          </a:prstGeom>
          <a:noFill/>
          <a:ln/>
        </p:spPr>
        <p:txBody>
          <a:bodyPr wrap="square" lIns="0" tIns="0" rIns="0" bIns="0" rtlCol="0" anchor="t"/>
          <a:lstStyle/>
          <a:p>
            <a:pPr algn="l" indent="0" marL="0">
              <a:buNone/>
            </a:pPr>
            <a:r>
              <a:rPr lang="en-US" sz="825" dirty="0">
                <a:solidFill>
                  <a:srgbClr val="C9724B"/>
                </a:solidFill>
                <a:latin typeface="Courier New" pitchFamily="34" charset="0"/>
                <a:ea typeface="Courier New" pitchFamily="34" charset="-122"/>
                <a:cs typeface="Courier New" pitchFamily="34" charset="-120"/>
              </a:rPr>
              <a:t>02</a:t>
            </a:r>
            <a:endParaRPr lang="en-US" sz="825" dirty="0"/>
          </a:p>
        </p:txBody>
      </p:sp>
      <p:sp>
        <p:nvSpPr>
          <p:cNvPr id="14" name="Text 12"/>
          <p:cNvSpPr/>
          <p:nvPr/>
        </p:nvSpPr>
        <p:spPr>
          <a:xfrm>
            <a:off x="4947345" y="2235398"/>
            <a:ext cx="3248707" cy="295275"/>
          </a:xfrm>
          <a:prstGeom prst="rect">
            <a:avLst/>
          </a:prstGeom>
          <a:noFill/>
          <a:ln/>
        </p:spPr>
        <p:txBody>
          <a:bodyPr wrap="none" lIns="0" tIns="0" rIns="0" bIns="0" rtlCol="0" anchor="t"/>
          <a:lstStyle/>
          <a:p>
            <a:pPr algn="l" indent="0" marL="0">
              <a:buNone/>
            </a:pPr>
            <a:r>
              <a:rPr lang="en-US" sz="2025" b="1" dirty="0">
                <a:solidFill>
                  <a:srgbClr val="F1EFEA"/>
                </a:solidFill>
                <a:latin typeface="Georgia" pitchFamily="34" charset="0"/>
                <a:ea typeface="Georgia" pitchFamily="34" charset="-122"/>
                <a:cs typeface="Georgia" pitchFamily="34" charset="-120"/>
              </a:rPr>
              <a:t>Tipografia expressiva</a:t>
            </a:r>
            <a:endParaRPr lang="en-US" sz="2025" dirty="0"/>
          </a:p>
        </p:txBody>
      </p:sp>
      <p:sp>
        <p:nvSpPr>
          <p:cNvPr id="15" name="Text 13"/>
          <p:cNvSpPr/>
          <p:nvPr/>
        </p:nvSpPr>
        <p:spPr>
          <a:xfrm>
            <a:off x="4629150" y="2606873"/>
            <a:ext cx="3943350" cy="413147"/>
          </a:xfrm>
          <a:prstGeom prst="rect">
            <a:avLst/>
          </a:prstGeom>
          <a:noFill/>
          <a:ln/>
        </p:spPr>
        <p:txBody>
          <a:bodyPr wrap="square" lIns="0" tIns="0" rIns="0" bIns="0" rtlCol="0" anchor="t"/>
          <a:lstStyle/>
          <a:p>
            <a:pPr algn="l" indent="0" marL="0">
              <a:lnSpc>
                <a:spcPts val="1627"/>
              </a:lnSpc>
              <a:buNone/>
            </a:pPr>
            <a:r>
              <a:rPr lang="en-US" sz="1050" dirty="0">
                <a:solidFill>
                  <a:srgbClr val="F1EFEA"/>
                </a:solidFill>
                <a:latin typeface="Arial" pitchFamily="34" charset="0"/>
                <a:ea typeface="Arial" pitchFamily="34" charset="-122"/>
                <a:cs typeface="Arial" pitchFamily="34" charset="-120"/>
              </a:rPr>
              <a:t>Um título forte conduz. Um texto de apoio discreto o segue.</a:t>
            </a:r>
            <a:endParaRPr lang="en-US" sz="1050" dirty="0"/>
          </a:p>
        </p:txBody>
      </p:sp>
      <p:sp>
        <p:nvSpPr>
          <p:cNvPr id="16" name="Shape 14"/>
          <p:cNvSpPr/>
          <p:nvPr/>
        </p:nvSpPr>
        <p:spPr>
          <a:xfrm>
            <a:off x="4629150" y="3234333"/>
            <a:ext cx="3943350" cy="0"/>
          </a:xfrm>
          <a:prstGeom prst="line">
            <a:avLst/>
          </a:prstGeom>
          <a:noFill/>
          <a:ln w="9525">
            <a:solidFill>
              <a:srgbClr val="454548"/>
            </a:solidFill>
            <a:prstDash val="solid"/>
          </a:ln>
        </p:spPr>
      </p:sp>
      <p:sp>
        <p:nvSpPr>
          <p:cNvPr id="17" name="Text 15"/>
          <p:cNvSpPr/>
          <p:nvPr/>
        </p:nvSpPr>
        <p:spPr>
          <a:xfrm>
            <a:off x="4629150" y="3534370"/>
            <a:ext cx="192238" cy="123825"/>
          </a:xfrm>
          <a:prstGeom prst="rect">
            <a:avLst/>
          </a:prstGeom>
          <a:noFill/>
          <a:ln/>
        </p:spPr>
        <p:txBody>
          <a:bodyPr wrap="square" lIns="0" tIns="0" rIns="0" bIns="0" rtlCol="0" anchor="t"/>
          <a:lstStyle/>
          <a:p>
            <a:pPr algn="l" indent="0" marL="0">
              <a:buNone/>
            </a:pPr>
            <a:r>
              <a:rPr lang="en-US" sz="825" dirty="0">
                <a:solidFill>
                  <a:srgbClr val="C9724B"/>
                </a:solidFill>
                <a:latin typeface="Courier New" pitchFamily="34" charset="0"/>
                <a:ea typeface="Courier New" pitchFamily="34" charset="-122"/>
                <a:cs typeface="Courier New" pitchFamily="34" charset="-120"/>
              </a:rPr>
              <a:t>03</a:t>
            </a:r>
            <a:endParaRPr lang="en-US" sz="825" dirty="0"/>
          </a:p>
        </p:txBody>
      </p:sp>
      <p:sp>
        <p:nvSpPr>
          <p:cNvPr id="18" name="Text 16"/>
          <p:cNvSpPr/>
          <p:nvPr/>
        </p:nvSpPr>
        <p:spPr>
          <a:xfrm>
            <a:off x="4947345" y="3391495"/>
            <a:ext cx="3182291" cy="295275"/>
          </a:xfrm>
          <a:prstGeom prst="rect">
            <a:avLst/>
          </a:prstGeom>
          <a:noFill/>
          <a:ln/>
        </p:spPr>
        <p:txBody>
          <a:bodyPr wrap="none" lIns="0" tIns="0" rIns="0" bIns="0" rtlCol="0" anchor="t"/>
          <a:lstStyle/>
          <a:p>
            <a:pPr algn="l" indent="0" marL="0">
              <a:buNone/>
            </a:pPr>
            <a:r>
              <a:rPr lang="en-US" sz="2025" b="1" dirty="0">
                <a:solidFill>
                  <a:srgbClr val="F1EFEA"/>
                </a:solidFill>
                <a:latin typeface="Georgia" pitchFamily="34" charset="0"/>
                <a:ea typeface="Georgia" pitchFamily="34" charset="-122"/>
                <a:cs typeface="Georgia" pitchFamily="34" charset="-120"/>
              </a:rPr>
              <a:t>Espaço para respirar</a:t>
            </a:r>
            <a:endParaRPr lang="en-US" sz="2025" dirty="0"/>
          </a:p>
        </p:txBody>
      </p:sp>
      <p:sp>
        <p:nvSpPr>
          <p:cNvPr id="19" name="Text 17"/>
          <p:cNvSpPr/>
          <p:nvPr/>
        </p:nvSpPr>
        <p:spPr>
          <a:xfrm>
            <a:off x="4629150" y="3762970"/>
            <a:ext cx="3943350" cy="413147"/>
          </a:xfrm>
          <a:prstGeom prst="rect">
            <a:avLst/>
          </a:prstGeom>
          <a:noFill/>
          <a:ln/>
        </p:spPr>
        <p:txBody>
          <a:bodyPr wrap="square" lIns="0" tIns="0" rIns="0" bIns="0" rtlCol="0" anchor="t"/>
          <a:lstStyle/>
          <a:p>
            <a:pPr algn="l" indent="0" marL="0">
              <a:lnSpc>
                <a:spcPts val="1627"/>
              </a:lnSpc>
              <a:buNone/>
            </a:pPr>
            <a:r>
              <a:rPr lang="en-US" sz="1050" dirty="0">
                <a:solidFill>
                  <a:srgbClr val="F1EFEA"/>
                </a:solidFill>
                <a:latin typeface="Arial" pitchFamily="34" charset="0"/>
                <a:ea typeface="Arial" pitchFamily="34" charset="-122"/>
                <a:cs typeface="Arial" pitchFamily="34" charset="-120"/>
              </a:rPr>
              <a:t>Uma grade consistente mantém a história fácil de acompanhar.</a:t>
            </a:r>
            <a:endParaRPr lang="en-US" sz="1050" dirty="0"/>
          </a:p>
        </p:txBody>
      </p:sp>
      <p:sp>
        <p:nvSpPr>
          <p:cNvPr id="20" name="Text 18"/>
          <p:cNvSpPr/>
          <p:nvPr/>
        </p:nvSpPr>
        <p:spPr>
          <a:xfrm>
            <a:off x="571500" y="4448175"/>
            <a:ext cx="416052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EXEMPLO ORIGINAL GENPPT · 02</a:t>
            </a:r>
            <a:endParaRPr lang="en-US" sz="825" dirty="0"/>
          </a:p>
        </p:txBody>
      </p:sp>
      <p:sp>
        <p:nvSpPr>
          <p:cNvPr id="21" name="Text 19"/>
          <p:cNvSpPr/>
          <p:nvPr/>
        </p:nvSpPr>
        <p:spPr>
          <a:xfrm>
            <a:off x="5600700" y="4448175"/>
            <a:ext cx="2971800" cy="123825"/>
          </a:xfrm>
          <a:prstGeom prst="rect">
            <a:avLst/>
          </a:prstGeom>
          <a:noFill/>
          <a:ln/>
        </p:spPr>
        <p:txBody>
          <a:bodyPr wrap="square" lIns="0" tIns="0" rIns="0" bIns="0" rtlCol="0" anchor="t"/>
          <a:lstStyle/>
          <a:p>
            <a:pPr algn="r" indent="0" marL="0">
              <a:buNone/>
            </a:pPr>
            <a:r>
              <a:rPr lang="en-US" sz="825" dirty="0">
                <a:solidFill>
                  <a:srgbClr val="F1EFEA"/>
                </a:solidFill>
                <a:latin typeface="Courier New" pitchFamily="34" charset="0"/>
                <a:ea typeface="Courier New" pitchFamily="34" charset="-122"/>
                <a:cs typeface="Courier New" pitchFamily="34" charset="-120"/>
              </a:rPr>
              <a:t>CLAREZA, POR DESIGN</a:t>
            </a:r>
            <a:endParaRPr lang="en-US" sz="8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editorial.pptx</dc:title>
  <dc:subject>PptxGenJS Presentation</dc:subject>
  <dc:creator>GenPPT.ai</dc:creator>
  <cp:lastModifiedBy>GenPPT.ai</cp:lastModifiedBy>
  <cp:revision>1</cp:revision>
  <dcterms:created xsi:type="dcterms:W3CDTF">2026-10-15T16:07:01Z</dcterms:created>
  <dcterms:modified xsi:type="dcterms:W3CDTF">2026-10-15T16:07:01Z</dcterms:modified>
</cp:coreProperties>
</file>