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your audience and set the stage: this presentation is a careful, line-by-line review of a fictional attendance spreadsheet dated October 15, 2026, covering four workshops. Draw attention to the four headline figures at the center of the slide — 4 workshops, 120 invitations, 96 attendances, and an overall rate of 80% — and tell the audience these numbers will anchor everything that follows. Make it clear upfront that this is a fictional example, created purely for demonstration, so no one mistakes it for real participant data. Close the opening by promising a transparent walk-through: first the structure of the spreadsheet, then the raw numbers, then the calculation method. Transition by saying: "Before we dive into the numbers themselves, let's understand exactly what the spreadsheet records."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Building on the overview we just saw, this slide explains the anatomy of the Attendance tab. Walk the audience through the structure: four workshops — Orientação, Prática 1, Prática 2, and Revisão — each occupying one row, with a final line consolidating the totals. Explain that every row carries three pieces of information: invitations sent, attendances recorded, and the resulting attendance rate. Spend extra time on the counting rule, because it shapes all later conclusions — the counts are per meeting, meaning they measure attendance opportunities, not unique individuals, so one person attending all four workshops appears four times. Transition with: "Now that we know how the table is organized, let's look at each row's actual figures."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move from structure to substance — take the audience through the table row by row, exactly as the spreadsheet preserves it. Start with Orientação: 30 invitations, 24 attendances, 80%. Then Prática 1, the weakest row at 75%, followed by Prática 2, the strongest at 83.3% — and note that Prática 2 also received the most invitations, 36, which will matter shortly. Point out the technical detail in the footer: the spreadsheet stores 0.833333 for Prática 2 but displays it rounded to one decimal place, 83.3%. Finally, land on the totals row — 96 attendances out of 120 invitations, an 80% overall rate — and transition with: "That 80% total raises an obvious question: how exactly was it calculated?"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answers the question the audience should now be asking — and the answer is that the overall rate is weighted, not a simple average. Walk through the calculation step by step: sum all attendances across the four workshops, which gives 96, then divide by the summed invitations, 120, yielding exactly 80%. Then explain why the simple average of the four rates — approximately 79.6% — is misleading: it treats every meeting equally regardless of size, ignoring that Prática 2 had 36 invitations while Prática 1 had only 24, so larger meetings rightfully carry more weight in the weighted figure. Reinforce the counting rule one more time: each meeting represents one attendance opportunity, so the totals are not a count of unique people. Transition with: "Let's close by distilling everything into three numbers and one rule."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conclude, bring the review full circle by summarizing the three takeaways on screen. First, the raw volumes: 120 invitations and 96 attendances, summed across the four workshops. Second, the headline rate: 80%, calculated from the totals — 96 divided by 120 — and explicitly not the simple average of the per-meeting rates. Third, the spread: rates ranged from 75% at Prática 1 to 83.3% at Prática 2, showing healthy variation across the series. End by restating the one rule that governs the entire dataset — counts are per meeting, representing attendance opportunities rather than unique people — and remind the audience once more that this is a fictional example, faithful to the original spreadsheet of October 15, 2026. Thank the audience and invite questions on the data, the method, or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1877032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CAA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PLANILHA · ATTENDANCE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7970788" y="571500"/>
            <a:ext cx="6257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CAA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 05</a:t>
            </a:r>
            <a:endParaRPr lang="en-US" sz="825" dirty="0"/>
          </a:p>
        </p:txBody>
      </p:sp>
      <p:sp>
        <p:nvSpPr>
          <p:cNvPr id="4" name="Text 2"/>
          <p:cNvSpPr/>
          <p:nvPr/>
        </p:nvSpPr>
        <p:spPr>
          <a:xfrm>
            <a:off x="571500" y="1093291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9593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EXEMPLO FICTÍCIO ORIGINAL · 15 DE OUTUBRO DE 2026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426666"/>
            <a:ext cx="8481060" cy="60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43"/>
              </a:lnSpc>
              <a:buNone/>
            </a:pPr>
            <a:r>
              <a:rPr lang="en-US" sz="46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Presença nas oficinas</a:t>
            </a:r>
            <a:endParaRPr lang="en-US" sz="4650" dirty="0"/>
          </a:p>
        </p:txBody>
      </p:sp>
      <p:sp>
        <p:nvSpPr>
          <p:cNvPr id="6" name="Text 4"/>
          <p:cNvSpPr/>
          <p:nvPr/>
        </p:nvSpPr>
        <p:spPr>
          <a:xfrm>
            <a:off x="571500" y="2200424"/>
            <a:ext cx="8001000" cy="506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95"/>
              </a:lnSpc>
              <a:buNone/>
            </a:pPr>
            <a:r>
              <a:rPr lang="en-US" sz="1425" i="1" dirty="0">
                <a:solidFill>
                  <a:srgbClr val="CECDC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Revisão das quatro oficinas fictícias, linha por linha, exatamente como registrado na planilha.</a:t>
            </a:r>
            <a:endParaRPr lang="en-US" sz="1425" dirty="0"/>
          </a:p>
        </p:txBody>
      </p:sp>
      <p:sp>
        <p:nvSpPr>
          <p:cNvPr id="7" name="Text 5"/>
          <p:cNvSpPr/>
          <p:nvPr/>
        </p:nvSpPr>
        <p:spPr>
          <a:xfrm>
            <a:off x="571500" y="3011835"/>
            <a:ext cx="8001000" cy="9525"/>
          </a:xfrm>
          <a:prstGeom prst="rect">
            <a:avLst/>
          </a:prstGeom>
          <a:solidFill>
            <a:srgbClr val="44434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71500" y="3330922"/>
            <a:ext cx="1800225" cy="0"/>
          </a:xfrm>
          <a:prstGeom prst="line">
            <a:avLst/>
          </a:prstGeom>
          <a:noFill/>
          <a:ln w="9525">
            <a:solidFill>
              <a:srgbClr val="4F4E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1500" y="3449985"/>
            <a:ext cx="18722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9593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OFICINAS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571500" y="3650010"/>
            <a:ext cx="187223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2638425" y="3330922"/>
            <a:ext cx="1800225" cy="0"/>
          </a:xfrm>
          <a:prstGeom prst="line">
            <a:avLst/>
          </a:prstGeom>
          <a:noFill/>
          <a:ln w="9525">
            <a:solidFill>
              <a:srgbClr val="4F4E4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38425" y="3449985"/>
            <a:ext cx="18722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9593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CONVITES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2638425" y="3650010"/>
            <a:ext cx="187223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</a:t>
            </a:r>
            <a:endParaRPr lang="en-US" sz="3150" dirty="0"/>
          </a:p>
        </p:txBody>
      </p:sp>
      <p:sp>
        <p:nvSpPr>
          <p:cNvPr id="14" name="Shape 12"/>
          <p:cNvSpPr/>
          <p:nvPr/>
        </p:nvSpPr>
        <p:spPr>
          <a:xfrm>
            <a:off x="4705350" y="3330922"/>
            <a:ext cx="1800225" cy="0"/>
          </a:xfrm>
          <a:prstGeom prst="line">
            <a:avLst/>
          </a:prstGeom>
          <a:noFill/>
          <a:ln w="9525">
            <a:solidFill>
              <a:srgbClr val="4F4E4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5350" y="3449985"/>
            <a:ext cx="18722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9593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PRESENÇAS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705350" y="3650010"/>
            <a:ext cx="187223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96</a:t>
            </a:r>
            <a:endParaRPr lang="en-US" sz="3150" dirty="0"/>
          </a:p>
        </p:txBody>
      </p:sp>
      <p:sp>
        <p:nvSpPr>
          <p:cNvPr id="17" name="Shape 15"/>
          <p:cNvSpPr/>
          <p:nvPr/>
        </p:nvSpPr>
        <p:spPr>
          <a:xfrm>
            <a:off x="6772275" y="3330922"/>
            <a:ext cx="1800225" cy="0"/>
          </a:xfrm>
          <a:prstGeom prst="line">
            <a:avLst/>
          </a:prstGeom>
          <a:noFill/>
          <a:ln w="9525">
            <a:solidFill>
              <a:srgbClr val="4F4E4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72275" y="3449985"/>
            <a:ext cx="18722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95939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 GERAL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6772275" y="3650010"/>
            <a:ext cx="187223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3150" dirty="0"/>
          </a:p>
        </p:txBody>
      </p:sp>
      <p:sp>
        <p:nvSpPr>
          <p:cNvPr id="20" name="Text 18"/>
          <p:cNvSpPr/>
          <p:nvPr/>
        </p:nvSpPr>
        <p:spPr>
          <a:xfrm>
            <a:off x="571500" y="4448175"/>
            <a:ext cx="2502658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D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REVISÃO DE DADOS DE PRESENÇA</a:t>
            </a:r>
            <a:endParaRPr lang="en-US" sz="825" dirty="0"/>
          </a:p>
        </p:txBody>
      </p:sp>
      <p:sp>
        <p:nvSpPr>
          <p:cNvPr id="21" name="Text 19"/>
          <p:cNvSpPr/>
          <p:nvPr/>
        </p:nvSpPr>
        <p:spPr>
          <a:xfrm>
            <a:off x="7884914" y="4448175"/>
            <a:ext cx="71508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7E7D7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2026 —</a:t>
            </a:r>
            <a:endParaRPr lang="en-US" sz="8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223457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CONTEXTO · ABA ATTENDANCE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7970788" y="571500"/>
            <a:ext cx="6257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05</a:t>
            </a:r>
            <a:endParaRPr lang="en-US" sz="825" dirty="0"/>
          </a:p>
        </p:txBody>
      </p:sp>
      <p:sp>
        <p:nvSpPr>
          <p:cNvPr id="4" name="Text 2"/>
          <p:cNvSpPr/>
          <p:nvPr/>
        </p:nvSpPr>
        <p:spPr>
          <a:xfrm>
            <a:off x="571500" y="1388418"/>
            <a:ext cx="52566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UMA TABELA, QUATRO OFICINAS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645593"/>
            <a:ext cx="5357771" cy="35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5"/>
              </a:lnSpc>
              <a:buNone/>
            </a:pPr>
            <a:r>
              <a:rPr lang="en-US" sz="25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a planilha registra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571500" y="2154138"/>
            <a:ext cx="5054501" cy="62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0"/>
              </a:lnSpc>
              <a:buNone/>
            </a:pPr>
            <a:r>
              <a:rPr lang="en-US" sz="1013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aba Attendance registra quatro oficinas: Orientação, Prática 1, Prática 2 e Revisão. Cada linha mostra convites, presenças e a respectiva taxa. A linha final reúne os totais.</a:t>
            </a:r>
            <a:endParaRPr lang="en-US" sz="1013" dirty="0"/>
          </a:p>
        </p:txBody>
      </p:sp>
      <p:sp>
        <p:nvSpPr>
          <p:cNvPr id="7" name="Text 5"/>
          <p:cNvSpPr/>
          <p:nvPr/>
        </p:nvSpPr>
        <p:spPr>
          <a:xfrm>
            <a:off x="571500" y="3007370"/>
            <a:ext cx="5054501" cy="747713"/>
          </a:xfrm>
          <a:prstGeom prst="rect">
            <a:avLst/>
          </a:prstGeom>
          <a:solidFill>
            <a:srgbClr val="E8E5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85788" y="3007370"/>
            <a:ext cx="0" cy="747713"/>
          </a:xfrm>
          <a:prstGeom prst="line">
            <a:avLst/>
          </a:prstGeom>
          <a:noFill/>
          <a:ln w="28575">
            <a:solidFill>
              <a:srgbClr val="0A0A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0575" y="3159770"/>
            <a:ext cx="4644926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44"/>
              </a:lnSpc>
              <a:buNone/>
            </a:pPr>
            <a:r>
              <a:rPr lang="en-US" sz="1125" i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Regra de contagem: as contagens são por encontro — oportunidades de presença, não pessoas únicas.</a:t>
            </a:r>
            <a:endParaRPr lang="en-US" sz="1125" dirty="0"/>
          </a:p>
        </p:txBody>
      </p:sp>
      <p:sp>
        <p:nvSpPr>
          <p:cNvPr id="10" name="Shape 8"/>
          <p:cNvSpPr/>
          <p:nvPr/>
        </p:nvSpPr>
        <p:spPr>
          <a:xfrm>
            <a:off x="6045101" y="1393180"/>
            <a:ext cx="2527399" cy="0"/>
          </a:xfrm>
          <a:prstGeom prst="line">
            <a:avLst/>
          </a:prstGeom>
          <a:noFill/>
          <a:ln w="9525">
            <a:solidFill>
              <a:srgbClr val="B7B6B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45101" y="1502718"/>
            <a:ext cx="262849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LINHAS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6045101" y="1664643"/>
            <a:ext cx="2628495" cy="177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Uma linha por oficina e uma linha de totais.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45101" y="2017961"/>
            <a:ext cx="2527399" cy="0"/>
          </a:xfrm>
          <a:prstGeom prst="line">
            <a:avLst/>
          </a:prstGeom>
          <a:noFill/>
          <a:ln w="9525">
            <a:solidFill>
              <a:srgbClr val="B7B6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45101" y="2127498"/>
            <a:ext cx="262849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COLUNAS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6045101" y="2289423"/>
            <a:ext cx="2527399" cy="354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Convites, presenças e taxa de presença em cada linha.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045101" y="2819846"/>
            <a:ext cx="2527399" cy="0"/>
          </a:xfrm>
          <a:prstGeom prst="line">
            <a:avLst/>
          </a:prstGeom>
          <a:noFill/>
          <a:ln w="9525">
            <a:solidFill>
              <a:srgbClr val="B7B6B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45101" y="2929384"/>
            <a:ext cx="262849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6045101" y="3091309"/>
            <a:ext cx="2527399" cy="354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95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Presenças ÷ convites, calculadas linha a linha e consolidadas no total.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71500" y="4448175"/>
            <a:ext cx="402199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FONTE: PLANILHA ATTENDANCE · EXEMPLO FICTÍCIO</a:t>
            </a:r>
            <a:endParaRPr lang="en-US" sz="825" dirty="0"/>
          </a:p>
        </p:txBody>
      </p:sp>
      <p:sp>
        <p:nvSpPr>
          <p:cNvPr id="20" name="Text 18"/>
          <p:cNvSpPr/>
          <p:nvPr/>
        </p:nvSpPr>
        <p:spPr>
          <a:xfrm>
            <a:off x="7884914" y="4448175"/>
            <a:ext cx="71508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2026 —</a:t>
            </a:r>
            <a:endParaRPr lang="en-US" sz="8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205580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DADOS · TABELA COMPLETA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7970788" y="571500"/>
            <a:ext cx="6257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05</a:t>
            </a:r>
            <a:endParaRPr lang="en-US" sz="825" dirty="0"/>
          </a:p>
        </p:txBody>
      </p:sp>
      <p:sp>
        <p:nvSpPr>
          <p:cNvPr id="4" name="Text 2"/>
          <p:cNvSpPr/>
          <p:nvPr/>
        </p:nvSpPr>
        <p:spPr>
          <a:xfrm>
            <a:off x="571500" y="899220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CADA LINHA, PRESERVADA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118295"/>
            <a:ext cx="8481060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Presenças por encontro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71500" y="1834455"/>
            <a:ext cx="8001000" cy="0"/>
          </a:xfrm>
          <a:prstGeom prst="line">
            <a:avLst/>
          </a:prstGeom>
          <a:noFill/>
          <a:ln w="19050">
            <a:solidFill>
              <a:srgbClr val="0A0A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3900" y="1643955"/>
            <a:ext cx="308386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ENCONTRO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3792706" y="1643955"/>
            <a:ext cx="126998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CONVITES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5162758" y="1643955"/>
            <a:ext cx="136052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PRESENÇAS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6605915" y="1643955"/>
            <a:ext cx="181403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 DE PRESENÇA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571500" y="2229743"/>
            <a:ext cx="8001000" cy="0"/>
          </a:xfrm>
          <a:prstGeom prst="line">
            <a:avLst/>
          </a:prstGeom>
          <a:noFill/>
          <a:ln w="9525">
            <a:solidFill>
              <a:srgbClr val="C3C1B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3900" y="1958280"/>
            <a:ext cx="30838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Orientação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792706" y="1939230"/>
            <a:ext cx="12699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5162758" y="1939230"/>
            <a:ext cx="1360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6605915" y="1939230"/>
            <a:ext cx="18140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275" dirty="0"/>
          </a:p>
        </p:txBody>
      </p:sp>
      <p:sp>
        <p:nvSpPr>
          <p:cNvPr id="16" name="Shape 14"/>
          <p:cNvSpPr/>
          <p:nvPr/>
        </p:nvSpPr>
        <p:spPr>
          <a:xfrm>
            <a:off x="571500" y="2620268"/>
            <a:ext cx="8001000" cy="0"/>
          </a:xfrm>
          <a:prstGeom prst="line">
            <a:avLst/>
          </a:prstGeom>
          <a:noFill/>
          <a:ln w="9525">
            <a:solidFill>
              <a:srgbClr val="C3C1B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3900" y="2348805"/>
            <a:ext cx="30838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Prática 1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792706" y="2329755"/>
            <a:ext cx="12699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</a:t>
            </a:r>
            <a:endParaRPr lang="en-US" sz="1275" dirty="0"/>
          </a:p>
        </p:txBody>
      </p:sp>
      <p:sp>
        <p:nvSpPr>
          <p:cNvPr id="19" name="Text 17"/>
          <p:cNvSpPr/>
          <p:nvPr/>
        </p:nvSpPr>
        <p:spPr>
          <a:xfrm>
            <a:off x="5162758" y="2329755"/>
            <a:ext cx="1360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6605915" y="2329755"/>
            <a:ext cx="18140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1275" dirty="0"/>
          </a:p>
        </p:txBody>
      </p:sp>
      <p:sp>
        <p:nvSpPr>
          <p:cNvPr id="21" name="Shape 19"/>
          <p:cNvSpPr/>
          <p:nvPr/>
        </p:nvSpPr>
        <p:spPr>
          <a:xfrm>
            <a:off x="571500" y="3010793"/>
            <a:ext cx="8001000" cy="0"/>
          </a:xfrm>
          <a:prstGeom prst="line">
            <a:avLst/>
          </a:prstGeom>
          <a:noFill/>
          <a:ln w="9525">
            <a:solidFill>
              <a:srgbClr val="C3C1B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3900" y="2739330"/>
            <a:ext cx="30838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Prática 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792706" y="2720280"/>
            <a:ext cx="12699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</a:t>
            </a:r>
            <a:endParaRPr lang="en-US" sz="1275" dirty="0"/>
          </a:p>
        </p:txBody>
      </p:sp>
      <p:sp>
        <p:nvSpPr>
          <p:cNvPr id="24" name="Text 22"/>
          <p:cNvSpPr/>
          <p:nvPr/>
        </p:nvSpPr>
        <p:spPr>
          <a:xfrm>
            <a:off x="5162758" y="2720280"/>
            <a:ext cx="1360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</a:t>
            </a:r>
            <a:endParaRPr lang="en-US" sz="1275" dirty="0"/>
          </a:p>
        </p:txBody>
      </p:sp>
      <p:sp>
        <p:nvSpPr>
          <p:cNvPr id="25" name="Text 23"/>
          <p:cNvSpPr/>
          <p:nvPr/>
        </p:nvSpPr>
        <p:spPr>
          <a:xfrm>
            <a:off x="6605915" y="2720280"/>
            <a:ext cx="18140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83,3%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71500" y="3401318"/>
            <a:ext cx="8001000" cy="0"/>
          </a:xfrm>
          <a:prstGeom prst="line">
            <a:avLst/>
          </a:prstGeom>
          <a:noFill/>
          <a:ln w="9525">
            <a:solidFill>
              <a:srgbClr val="C3C1B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3900" y="3129855"/>
            <a:ext cx="30838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Revisão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792706" y="3110805"/>
            <a:ext cx="12699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</a:t>
            </a:r>
            <a:endParaRPr lang="en-US" sz="1275" dirty="0"/>
          </a:p>
        </p:txBody>
      </p:sp>
      <p:sp>
        <p:nvSpPr>
          <p:cNvPr id="29" name="Text 27"/>
          <p:cNvSpPr/>
          <p:nvPr/>
        </p:nvSpPr>
        <p:spPr>
          <a:xfrm>
            <a:off x="5162758" y="3110805"/>
            <a:ext cx="1360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</a:t>
            </a:r>
            <a:endParaRPr lang="en-US" sz="1275" dirty="0"/>
          </a:p>
        </p:txBody>
      </p:sp>
      <p:sp>
        <p:nvSpPr>
          <p:cNvPr id="30" name="Text 28"/>
          <p:cNvSpPr/>
          <p:nvPr/>
        </p:nvSpPr>
        <p:spPr>
          <a:xfrm>
            <a:off x="6605915" y="3110805"/>
            <a:ext cx="18140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275" dirty="0"/>
          </a:p>
        </p:txBody>
      </p:sp>
      <p:sp>
        <p:nvSpPr>
          <p:cNvPr id="31" name="Text 29"/>
          <p:cNvSpPr/>
          <p:nvPr/>
        </p:nvSpPr>
        <p:spPr>
          <a:xfrm>
            <a:off x="571500" y="3539430"/>
            <a:ext cx="8001000" cy="447675"/>
          </a:xfrm>
          <a:prstGeom prst="rect">
            <a:avLst/>
          </a:prstGeom>
          <a:solidFill>
            <a:srgbClr val="0A0A0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23900" y="3687068"/>
            <a:ext cx="308386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1EF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Todos os encontros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792706" y="3663255"/>
            <a:ext cx="126998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5162758" y="3663255"/>
            <a:ext cx="1360527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96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6605915" y="3663255"/>
            <a:ext cx="1814036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571500" y="4120455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TAXAS ARREDONDADAS · A PLANILHA REGISTRA 0,833333 PARA PRÁTICA 2 · TOTAL GERAL: 96 ÷ 120 = 80%</a:t>
            </a:r>
            <a:endParaRPr lang="en-US" sz="825" dirty="0"/>
          </a:p>
        </p:txBody>
      </p:sp>
      <p:sp>
        <p:nvSpPr>
          <p:cNvPr id="37" name="Text 35"/>
          <p:cNvSpPr/>
          <p:nvPr/>
        </p:nvSpPr>
        <p:spPr>
          <a:xfrm>
            <a:off x="571500" y="4448175"/>
            <a:ext cx="402199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FONTE: PLANILHA ATTENDANCE · EXEMPLO FICTÍCIO</a:t>
            </a:r>
            <a:endParaRPr lang="en-US" sz="825" dirty="0"/>
          </a:p>
        </p:txBody>
      </p:sp>
      <p:sp>
        <p:nvSpPr>
          <p:cNvPr id="38" name="Text 36"/>
          <p:cNvSpPr/>
          <p:nvPr/>
        </p:nvSpPr>
        <p:spPr>
          <a:xfrm>
            <a:off x="7884914" y="4448175"/>
            <a:ext cx="71508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2026 —</a:t>
            </a:r>
            <a:endParaRPr lang="en-US" sz="8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2234577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CAA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MÉTODO · CÁLCULO DO TOTAL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7970788" y="571500"/>
            <a:ext cx="6257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ACAAA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05</a:t>
            </a:r>
            <a:endParaRPr lang="en-US" sz="825" dirty="0"/>
          </a:p>
        </p:txBody>
      </p:sp>
      <p:sp>
        <p:nvSpPr>
          <p:cNvPr id="4" name="Text 2"/>
          <p:cNvSpPr/>
          <p:nvPr/>
        </p:nvSpPr>
        <p:spPr>
          <a:xfrm>
            <a:off x="571500" y="1711672"/>
            <a:ext cx="326898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 GERAL PONDERADA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2025997"/>
            <a:ext cx="326898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ECDC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96 ÷ 120</a:t>
            </a:r>
            <a:endParaRPr lang="en-US" sz="975" dirty="0"/>
          </a:p>
        </p:txBody>
      </p:sp>
      <p:sp>
        <p:nvSpPr>
          <p:cNvPr id="6" name="Text 4"/>
          <p:cNvSpPr/>
          <p:nvPr/>
        </p:nvSpPr>
        <p:spPr>
          <a:xfrm>
            <a:off x="571500" y="2283172"/>
            <a:ext cx="3268980" cy="89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020"/>
              </a:lnSpc>
              <a:buNone/>
            </a:pPr>
            <a:r>
              <a:rPr lang="en-US" sz="780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7800" dirty="0"/>
          </a:p>
        </p:txBody>
      </p:sp>
      <p:sp>
        <p:nvSpPr>
          <p:cNvPr id="7" name="Text 5"/>
          <p:cNvSpPr/>
          <p:nvPr/>
        </p:nvSpPr>
        <p:spPr>
          <a:xfrm>
            <a:off x="571500" y="3327053"/>
            <a:ext cx="326898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PRESENÇAS TOTAIS ÷ CONVITES TOTAIS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4171950" y="1305967"/>
            <a:ext cx="4664583" cy="284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42"/>
              </a:lnSpc>
              <a:buNone/>
            </a:pPr>
            <a:r>
              <a:rPr lang="en-US" sz="19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Ponderada, não média simples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4171950" y="1766887"/>
            <a:ext cx="4400550" cy="0"/>
          </a:xfrm>
          <a:prstGeom prst="line">
            <a:avLst/>
          </a:prstGeom>
          <a:noFill/>
          <a:ln w="9525">
            <a:solidFill>
              <a:srgbClr val="44434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71950" y="1876425"/>
            <a:ext cx="457657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CÁLCULO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4171950" y="2038350"/>
            <a:ext cx="4400550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Somam-se as presenças das quatro oficinas (96) e dividem-se pelos convites somados (120).</a:t>
            </a:r>
            <a:endParaRPr lang="en-US" sz="938" dirty="0"/>
          </a:p>
        </p:txBody>
      </p:sp>
      <p:sp>
        <p:nvSpPr>
          <p:cNvPr id="12" name="Shape 10"/>
          <p:cNvSpPr/>
          <p:nvPr/>
        </p:nvSpPr>
        <p:spPr>
          <a:xfrm>
            <a:off x="4171950" y="2574131"/>
            <a:ext cx="4400550" cy="0"/>
          </a:xfrm>
          <a:prstGeom prst="line">
            <a:avLst/>
          </a:prstGeom>
          <a:noFill/>
          <a:ln w="9525">
            <a:solidFill>
              <a:srgbClr val="44434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71950" y="2683669"/>
            <a:ext cx="457657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POR QUE NÃO A MÉDIA SIMPLES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4171950" y="2845594"/>
            <a:ext cx="4400550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média das quatro taxas (≈ 79,6%) desconsidera quantos convites cada encontro recebeu; o total ponderado é 80%.</a:t>
            </a:r>
            <a:endParaRPr lang="en-US" sz="938" dirty="0"/>
          </a:p>
        </p:txBody>
      </p:sp>
      <p:sp>
        <p:nvSpPr>
          <p:cNvPr id="15" name="Shape 13"/>
          <p:cNvSpPr/>
          <p:nvPr/>
        </p:nvSpPr>
        <p:spPr>
          <a:xfrm>
            <a:off x="4171950" y="3381375"/>
            <a:ext cx="4400550" cy="0"/>
          </a:xfrm>
          <a:prstGeom prst="line">
            <a:avLst/>
          </a:prstGeom>
          <a:noFill/>
          <a:ln w="9525">
            <a:solidFill>
              <a:srgbClr val="44434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71950" y="3490913"/>
            <a:ext cx="4576572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QUE AS CONTAGENS COBREM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4171950" y="3652838"/>
            <a:ext cx="4576572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CECDC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Cada encontro registra presenças; os totais não contam pessoas únicas.</a:t>
            </a:r>
            <a:endParaRPr lang="en-US" sz="938" dirty="0"/>
          </a:p>
        </p:txBody>
      </p:sp>
      <p:sp>
        <p:nvSpPr>
          <p:cNvPr id="18" name="Text 16"/>
          <p:cNvSpPr/>
          <p:nvPr/>
        </p:nvSpPr>
        <p:spPr>
          <a:xfrm>
            <a:off x="571500" y="4448175"/>
            <a:ext cx="402199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FONTE: PLANILHA ATTENDANCE · EXEMPLO FICTÍCIO</a:t>
            </a:r>
            <a:endParaRPr lang="en-US" sz="825" dirty="0"/>
          </a:p>
        </p:txBody>
      </p:sp>
      <p:sp>
        <p:nvSpPr>
          <p:cNvPr id="19" name="Text 17"/>
          <p:cNvSpPr/>
          <p:nvPr/>
        </p:nvSpPr>
        <p:spPr>
          <a:xfrm>
            <a:off x="7884914" y="4448175"/>
            <a:ext cx="71508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B7B6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2026 —</a:t>
            </a:r>
            <a:endParaRPr lang="en-US" sz="8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571500"/>
            <a:ext cx="205580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SÍNTESE · LEITURA FINAL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7970788" y="571500"/>
            <a:ext cx="62578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05</a:t>
            </a:r>
            <a:endParaRPr lang="en-US" sz="825" dirty="0"/>
          </a:p>
        </p:txBody>
      </p:sp>
      <p:sp>
        <p:nvSpPr>
          <p:cNvPr id="4" name="Text 2"/>
          <p:cNvSpPr/>
          <p:nvPr/>
        </p:nvSpPr>
        <p:spPr>
          <a:xfrm>
            <a:off x="571500" y="1142554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QUE FICA DA REVISÃO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399729"/>
            <a:ext cx="8481060" cy="419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8"/>
              </a:lnSpc>
              <a:buNone/>
            </a:pPr>
            <a:r>
              <a:rPr lang="en-US" sz="31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números, uma regra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571500" y="2048321"/>
            <a:ext cx="8001000" cy="9525"/>
          </a:xfrm>
          <a:prstGeom prst="rect">
            <a:avLst/>
          </a:prstGeom>
          <a:solidFill>
            <a:srgbClr val="B7B6B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71500" y="2310259"/>
            <a:ext cx="241295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1500" y="2429321"/>
            <a:ext cx="250946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CONVITES E PRESENÇAS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571500" y="2629346"/>
            <a:ext cx="250946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 · 96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71500" y="3086546"/>
            <a:ext cx="25094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Totais somados nas quatro oficinas.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365450" y="2310259"/>
            <a:ext cx="2413099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65450" y="2429321"/>
            <a:ext cx="250962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 GERAL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3365450" y="2629346"/>
            <a:ext cx="2509623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3365450" y="3086546"/>
            <a:ext cx="250962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Total ponderado: 96 ÷ 120.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159550" y="2310259"/>
            <a:ext cx="241295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59550" y="2429321"/>
            <a:ext cx="250946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5657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TAXAS POR ENCONTRO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6159550" y="2629346"/>
            <a:ext cx="2509468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75–83,3%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6159550" y="3086546"/>
            <a:ext cx="250946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3838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 menor (Prática 1) à maior (Prática 2).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71500" y="3543746"/>
            <a:ext cx="8001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i="1" dirty="0">
                <a:solidFill>
                  <a:srgbClr val="4F4F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contagens são por encontro, não por pessoas únicas. Exemplo fictício original da planilha, criada em 15/10/2026.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71500" y="4448175"/>
            <a:ext cx="4021991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FONTE: PLANILHA ATTENDANCE · EXEMPLO FICTÍCIO</a:t>
            </a:r>
            <a:endParaRPr lang="en-US" sz="825" dirty="0"/>
          </a:p>
        </p:txBody>
      </p:sp>
      <p:sp>
        <p:nvSpPr>
          <p:cNvPr id="21" name="Text 19"/>
          <p:cNvSpPr/>
          <p:nvPr/>
        </p:nvSpPr>
        <p:spPr>
          <a:xfrm>
            <a:off x="7884914" y="4448175"/>
            <a:ext cx="715089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59595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2026 —</a:t>
            </a:r>
            <a:endParaRPr lang="en-US" sz="8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workshop-attendance.xlsx</dc:title>
  <dc:subject>PptxGenJS Presentation</dc:subject>
  <dc:creator>GenPPT.ai</dc:creator>
  <cp:lastModifiedBy>GenPPT.ai</cp:lastModifiedBy>
  <cp:revision>1</cp:revision>
  <dcterms:created xsi:type="dcterms:W3CDTF">2026-10-14T19:19:03Z</dcterms:created>
  <dcterms:modified xsi:type="dcterms:W3CDTF">2026-10-14T19:19:03Z</dcterms:modified>
</cp:coreProperties>
</file>