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and set the stage: this is a practical, four-step guide to creating your first AI-generated presentation with GenPPT. Emphasize that the journey covers everything from writing a precise briefing, to choosing how slides are produced, to reviewing the generated deck, and finally verifying the PowerPoint export. Mention that the guide is designed to be read or presented in about five minutes, so the session will be focused and action-oriented. Transition by saying: "Before we generate anything at all, let's look at what needs to happen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from the title slide by explaining that success with AI-generated presentations is decided before you ever click "generate." Walk through the four pillars on this slide: a useful briefing, the right configuration, an honest review, and a clean export — noting that each will get its own deep dive in the following slides. Stress that skipping the preparation phase is the most common mistake beginners make, and that credits and settings should be in order from the start. Use the chapter summary to give the audience a mental map, then transition: "Let's start with the foundation of it all — the briefing."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the preparation theme, explain that a good briefing names four things explicitly: the audience, the objective, the structure, and the confirmed facts. Expand on each briefly — who you're talking to and what they already know, what decision or action the deck should trigger, how many slides in what order, and strictly what has been verified with nothing invented. Point to the example prompt about the community garden volunteers and highlight how it specifies slide count, audience, purpose, and confirmed facts like watering days and tool storage — while explicitly forbidding invented budgets, dates, or testimonials. Encourage the audience to adapt this pattern to their own context, then transition: "Once your briefing is solid, you need to decide how the slides themselves get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naturally by framing this slide as the key production decision: layout mode versus image mode. Explain that AI Agent builds slide layouts and can generate editable elements in the exported file — so always inspect rather than assume editability. Contrast that with Nano Banana 2, which produces full-page image slides where text cannot be edited individually in PowerPoint. Cover the configuration options: use the slide count your account offers, note that output language is set per task independent of the site language, and be careful with advanced options like optional illustrations, which may incur charges. Give the practical tip at the bottom: if the draft should rely only on your own material, disable web search and select "no images" — and if search is enabled, verify every external fact and source. Transition: "With the mode chosen, you're ready to generate, review, and export."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move into the delivery workflow: send the task exactly once, keep the workspace open while it runs, and resist the urge to duplicate the request. Walk through the four steps — generate, review each slide for factual errors, missing context, dense text, and layout problems, then export via the "Export" button and inspect the downloaded file for slide count, fonts, line breaks, and images. Highlight the important warning: a visible export button does not guarantee the task has finished. Spend time on the troubleshooting box — if a task stalls, return to the original workspace, check progress, login, credits, and the error message before creating a new task, because repeating generation can consume additional credits and failed tasks are not automatically refunded. Transition to close: "So what's the one principle to carry with you from all of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presentation by delivering the core message: a precise briefing gives you something concrete to review — and that principle extends to everything else in the workflow. Reinforce the motto on the slide: inspect every output and assume nothing, whether that's credits, downloads, or editability. Remind the audience that verification is not a one-time step but a habit that applies to every task they run. Point them toward the next steps listed at the bottom — running another task, converting PPTX to PDF, speaker notes, and design prompts — and thank them, inviting questions before they go try their first briefing.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571500"/>
            <a:ext cx="1710178"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GENPPT · GUIA PRÁTICO</a:t>
            </a:r>
            <a:endParaRPr lang="en-US" sz="750" dirty="0"/>
          </a:p>
        </p:txBody>
      </p:sp>
      <p:sp>
        <p:nvSpPr>
          <p:cNvPr id="3" name="Text 1"/>
          <p:cNvSpPr/>
          <p:nvPr/>
        </p:nvSpPr>
        <p:spPr>
          <a:xfrm>
            <a:off x="7476232" y="571500"/>
            <a:ext cx="1140119"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VOL. 01 — 2026</a:t>
            </a:r>
            <a:endParaRPr lang="en-US" sz="750" dirty="0"/>
          </a:p>
        </p:txBody>
      </p:sp>
      <p:sp>
        <p:nvSpPr>
          <p:cNvPr id="4" name="Text 2"/>
          <p:cNvSpPr/>
          <p:nvPr/>
        </p:nvSpPr>
        <p:spPr>
          <a:xfrm>
            <a:off x="571500" y="1238399"/>
            <a:ext cx="8321040"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DO BRIEFING AO PPTX · EM QUATRO PASSOS</a:t>
            </a:r>
            <a:endParaRPr lang="en-US" sz="750" dirty="0"/>
          </a:p>
        </p:txBody>
      </p:sp>
      <p:sp>
        <p:nvSpPr>
          <p:cNvPr id="5" name="Text 3"/>
          <p:cNvSpPr/>
          <p:nvPr/>
        </p:nvSpPr>
        <p:spPr>
          <a:xfrm>
            <a:off x="571500" y="1495574"/>
            <a:ext cx="8001000" cy="1170980"/>
          </a:xfrm>
          <a:prstGeom prst="rect">
            <a:avLst/>
          </a:prstGeom>
          <a:noFill/>
          <a:ln/>
        </p:spPr>
        <p:txBody>
          <a:bodyPr wrap="square" lIns="0" tIns="0" rIns="0" bIns="0" rtlCol="0" anchor="t"/>
          <a:lstStyle/>
          <a:p>
            <a:pPr algn="l" indent="0" marL="0">
              <a:lnSpc>
                <a:spcPts val="4611"/>
              </a:lnSpc>
              <a:buNone/>
            </a:pPr>
            <a:r>
              <a:rPr lang="en-US" sz="4350" b="1" dirty="0">
                <a:solidFill>
                  <a:srgbClr val="F1EFEA"/>
                </a:solidFill>
                <a:latin typeface="Georgia" pitchFamily="34" charset="0"/>
                <a:ea typeface="Georgia" pitchFamily="34" charset="-122"/>
                <a:cs typeface="Georgia" pitchFamily="34" charset="-120"/>
              </a:rPr>
              <a:t>Criar sua primeira</a:t>
            </a:r>
            <a:br/>
            <a:pPr algn="l" indent="0" marL="0">
              <a:lnSpc>
                <a:spcPts val="4611"/>
              </a:lnSpc>
              <a:buNone/>
            </a:pPr>
            <a:r>
              <a:rPr lang="en-US" sz="4350" b="1" dirty="0">
                <a:solidFill>
                  <a:srgbClr val="F1EFEA"/>
                </a:solidFill>
                <a:latin typeface="Georgia" pitchFamily="34" charset="0"/>
                <a:ea typeface="Georgia" pitchFamily="34" charset="-122"/>
                <a:cs typeface="Georgia" pitchFamily="34" charset="-120"/>
              </a:rPr>
              <a:t>apresentação com IA</a:t>
            </a:r>
            <a:endParaRPr lang="en-US" sz="4350" dirty="0"/>
          </a:p>
        </p:txBody>
      </p:sp>
      <p:sp>
        <p:nvSpPr>
          <p:cNvPr id="6" name="Text 4"/>
          <p:cNvSpPr/>
          <p:nvPr/>
        </p:nvSpPr>
        <p:spPr>
          <a:xfrm>
            <a:off x="571500" y="2818954"/>
            <a:ext cx="609600" cy="28575"/>
          </a:xfrm>
          <a:prstGeom prst="rect">
            <a:avLst/>
          </a:prstGeom>
          <a:solidFill>
            <a:srgbClr val="F1EFEA"/>
          </a:solidFill>
          <a:ln/>
        </p:spPr>
        <p:txBody>
          <a:bodyPr wrap="square" rtlCol="0" anchor="ctr"/>
          <a:lstStyle/>
          <a:p>
            <a:pPr indent="0" marL="0">
              <a:buNone/>
            </a:pPr>
            <a:endParaRPr lang="en-US" dirty="0"/>
          </a:p>
        </p:txBody>
      </p:sp>
      <p:sp>
        <p:nvSpPr>
          <p:cNvPr id="7" name="Text 5"/>
          <p:cNvSpPr/>
          <p:nvPr/>
        </p:nvSpPr>
        <p:spPr>
          <a:xfrm>
            <a:off x="571500" y="2999929"/>
            <a:ext cx="6096000" cy="647849"/>
          </a:xfrm>
          <a:prstGeom prst="rect">
            <a:avLst/>
          </a:prstGeom>
          <a:noFill/>
          <a:ln/>
        </p:spPr>
        <p:txBody>
          <a:bodyPr wrap="square" lIns="0" tIns="0" rIns="0" bIns="0" rtlCol="0" anchor="t"/>
          <a:lstStyle/>
          <a:p>
            <a:pPr algn="l" indent="0" marL="0">
              <a:lnSpc>
                <a:spcPts val="1701"/>
              </a:lnSpc>
              <a:buNone/>
            </a:pPr>
            <a:r>
              <a:rPr lang="en-US" sz="1050" dirty="0">
                <a:solidFill>
                  <a:srgbClr val="F1EFEA"/>
                </a:solidFill>
                <a:latin typeface="Microsoft YaHei" pitchFamily="34" charset="0"/>
                <a:ea typeface="Microsoft YaHei" pitchFamily="34" charset="-122"/>
                <a:cs typeface="Microsoft YaHei" pitchFamily="34" charset="-120"/>
              </a:rPr>
              <a:t>Um guia prático em quatro etapas: escreva um briefing preciso, escolha como os slides são feitos, revise o deck gerado no espaço de trabalho e verifique a exportação para o PowerPoint.</a:t>
            </a:r>
            <a:endParaRPr lang="en-US" sz="1050" dirty="0"/>
          </a:p>
        </p:txBody>
      </p:sp>
      <p:sp>
        <p:nvSpPr>
          <p:cNvPr id="8" name="Text 6"/>
          <p:cNvSpPr/>
          <p:nvPr/>
        </p:nvSpPr>
        <p:spPr>
          <a:xfrm>
            <a:off x="571500" y="3800177"/>
            <a:ext cx="852226"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GENPPT DOCS</a:t>
            </a:r>
            <a:endParaRPr lang="en-US" sz="750" dirty="0"/>
          </a:p>
        </p:txBody>
      </p:sp>
      <p:sp>
        <p:nvSpPr>
          <p:cNvPr id="9" name="Text 7"/>
          <p:cNvSpPr/>
          <p:nvPr/>
        </p:nvSpPr>
        <p:spPr>
          <a:xfrm>
            <a:off x="1505248" y="3800177"/>
            <a:ext cx="77545"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a:t>
            </a:r>
            <a:endParaRPr lang="en-US" sz="750" dirty="0"/>
          </a:p>
        </p:txBody>
      </p:sp>
      <p:sp>
        <p:nvSpPr>
          <p:cNvPr id="10" name="Text 8"/>
          <p:cNvSpPr/>
          <p:nvPr/>
        </p:nvSpPr>
        <p:spPr>
          <a:xfrm>
            <a:off x="1694111" y="3800177"/>
            <a:ext cx="1704451"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FONTE · GENPPT.AI/DOCS</a:t>
            </a:r>
            <a:endParaRPr lang="en-US" sz="750" dirty="0"/>
          </a:p>
        </p:txBody>
      </p:sp>
      <p:sp>
        <p:nvSpPr>
          <p:cNvPr id="11" name="Text 9"/>
          <p:cNvSpPr/>
          <p:nvPr/>
        </p:nvSpPr>
        <p:spPr>
          <a:xfrm>
            <a:off x="3447306" y="3800177"/>
            <a:ext cx="77545"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a:t>
            </a:r>
            <a:endParaRPr lang="en-US" sz="750" dirty="0"/>
          </a:p>
        </p:txBody>
      </p:sp>
      <p:sp>
        <p:nvSpPr>
          <p:cNvPr id="12" name="Text 10"/>
          <p:cNvSpPr/>
          <p:nvPr/>
        </p:nvSpPr>
        <p:spPr>
          <a:xfrm>
            <a:off x="3636169" y="3800177"/>
            <a:ext cx="1007162"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PASSO A PASSO</a:t>
            </a:r>
            <a:endParaRPr lang="en-US" sz="750" dirty="0"/>
          </a:p>
        </p:txBody>
      </p:sp>
      <p:sp>
        <p:nvSpPr>
          <p:cNvPr id="13" name="Text 11"/>
          <p:cNvSpPr/>
          <p:nvPr/>
        </p:nvSpPr>
        <p:spPr>
          <a:xfrm>
            <a:off x="571500" y="4467225"/>
            <a:ext cx="2943939"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CRIAR SUA PRIMEIRA APRESENTAÇÃO COM IA</a:t>
            </a:r>
            <a:endParaRPr lang="en-US" sz="750" dirty="0"/>
          </a:p>
        </p:txBody>
      </p:sp>
      <p:sp>
        <p:nvSpPr>
          <p:cNvPr id="14" name="Text 12"/>
          <p:cNvSpPr/>
          <p:nvPr/>
        </p:nvSpPr>
        <p:spPr>
          <a:xfrm>
            <a:off x="7976443" y="4467225"/>
            <a:ext cx="619899"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 2026 —</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571500" y="571500"/>
            <a:ext cx="171017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GENPPT · GUIA PRÁTICO</a:t>
            </a:r>
            <a:endParaRPr lang="en-US" sz="750" dirty="0"/>
          </a:p>
        </p:txBody>
      </p:sp>
      <p:sp>
        <p:nvSpPr>
          <p:cNvPr id="3" name="Text 1"/>
          <p:cNvSpPr/>
          <p:nvPr/>
        </p:nvSpPr>
        <p:spPr>
          <a:xfrm>
            <a:off x="7397948" y="571500"/>
            <a:ext cx="1221534"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ACT I · 02 / 06</a:t>
            </a:r>
            <a:endParaRPr lang="en-US" sz="750" dirty="0"/>
          </a:p>
        </p:txBody>
      </p:sp>
      <p:sp>
        <p:nvSpPr>
          <p:cNvPr id="4" name="Text 2"/>
          <p:cNvSpPr/>
          <p:nvPr/>
        </p:nvSpPr>
        <p:spPr>
          <a:xfrm>
            <a:off x="571500" y="976461"/>
            <a:ext cx="8321040"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CAPÍTULO 1</a:t>
            </a:r>
            <a:endParaRPr lang="en-US" sz="750" dirty="0"/>
          </a:p>
        </p:txBody>
      </p:sp>
      <p:sp>
        <p:nvSpPr>
          <p:cNvPr id="5" name="Text 3"/>
          <p:cNvSpPr/>
          <p:nvPr/>
        </p:nvSpPr>
        <p:spPr>
          <a:xfrm>
            <a:off x="571500" y="1224111"/>
            <a:ext cx="8481060" cy="614065"/>
          </a:xfrm>
          <a:prstGeom prst="rect">
            <a:avLst/>
          </a:prstGeom>
          <a:noFill/>
          <a:ln/>
        </p:spPr>
        <p:txBody>
          <a:bodyPr wrap="none" lIns="0" tIns="0" rIns="0" bIns="0" rtlCol="0" anchor="t"/>
          <a:lstStyle/>
          <a:p>
            <a:pPr algn="l" indent="0" marL="0">
              <a:lnSpc>
                <a:spcPts val="4836"/>
              </a:lnSpc>
              <a:buNone/>
            </a:pPr>
            <a:r>
              <a:rPr lang="en-US" sz="4650" b="1" dirty="0">
                <a:solidFill>
                  <a:srgbClr val="0A0A0B"/>
                </a:solidFill>
                <a:latin typeface="Georgia" pitchFamily="34" charset="0"/>
                <a:ea typeface="Georgia" pitchFamily="34" charset="-122"/>
                <a:cs typeface="Georgia" pitchFamily="34" charset="-120"/>
              </a:rPr>
              <a:t>Antes de gerar</a:t>
            </a:r>
            <a:endParaRPr lang="en-US" sz="4650" dirty="0"/>
          </a:p>
        </p:txBody>
      </p:sp>
      <p:sp>
        <p:nvSpPr>
          <p:cNvPr id="6" name="Text 4"/>
          <p:cNvSpPr/>
          <p:nvPr/>
        </p:nvSpPr>
        <p:spPr>
          <a:xfrm>
            <a:off x="571500" y="1981051"/>
            <a:ext cx="6667500" cy="471488"/>
          </a:xfrm>
          <a:prstGeom prst="rect">
            <a:avLst/>
          </a:prstGeom>
          <a:noFill/>
          <a:ln/>
        </p:spPr>
        <p:txBody>
          <a:bodyPr wrap="square" lIns="0" tIns="0" rIns="0" bIns="0" rtlCol="0" anchor="t"/>
          <a:lstStyle/>
          <a:p>
            <a:pPr algn="l" indent="0" marL="0">
              <a:lnSpc>
                <a:spcPts val="1856"/>
              </a:lnSpc>
              <a:buNone/>
            </a:pPr>
            <a:r>
              <a:rPr lang="en-US" sz="1238" dirty="0">
                <a:solidFill>
                  <a:srgbClr val="0A0A0B"/>
                </a:solidFill>
                <a:latin typeface="Georgia" pitchFamily="34" charset="0"/>
                <a:ea typeface="Georgia" pitchFamily="34" charset="-122"/>
                <a:cs typeface="Georgia" pitchFamily="34" charset="-120"/>
              </a:rPr>
              <a:t>Briefing preciso, configurações certas, revisão honesta — e o saldo de créditos em ordem antes de começar.</a:t>
            </a:r>
            <a:endParaRPr lang="en-US" sz="1238" dirty="0"/>
          </a:p>
        </p:txBody>
      </p:sp>
      <p:sp>
        <p:nvSpPr>
          <p:cNvPr id="7" name="Text 5"/>
          <p:cNvSpPr/>
          <p:nvPr/>
        </p:nvSpPr>
        <p:spPr>
          <a:xfrm>
            <a:off x="571500" y="2595414"/>
            <a:ext cx="609600" cy="28575"/>
          </a:xfrm>
          <a:prstGeom prst="rect">
            <a:avLst/>
          </a:prstGeom>
          <a:solidFill>
            <a:srgbClr val="0A0A0B"/>
          </a:solidFill>
          <a:ln/>
        </p:spPr>
        <p:txBody>
          <a:bodyPr wrap="square" rtlCol="0" anchor="ctr"/>
          <a:lstStyle/>
          <a:p>
            <a:pPr indent="0" marL="0">
              <a:buNone/>
            </a:pPr>
            <a:endParaRPr lang="en-US" dirty="0"/>
          </a:p>
        </p:txBody>
      </p:sp>
      <p:sp>
        <p:nvSpPr>
          <p:cNvPr id="8" name="Shape 6"/>
          <p:cNvSpPr/>
          <p:nvPr/>
        </p:nvSpPr>
        <p:spPr>
          <a:xfrm>
            <a:off x="571500" y="2809726"/>
            <a:ext cx="6858000" cy="0"/>
          </a:xfrm>
          <a:prstGeom prst="line">
            <a:avLst/>
          </a:prstGeom>
          <a:noFill/>
          <a:ln w="9525">
            <a:solidFill>
              <a:srgbClr val="0A0A0B"/>
            </a:solidFill>
            <a:prstDash val="solid"/>
          </a:ln>
        </p:spPr>
      </p:sp>
      <p:sp>
        <p:nvSpPr>
          <p:cNvPr id="9" name="Text 7"/>
          <p:cNvSpPr/>
          <p:nvPr/>
        </p:nvSpPr>
        <p:spPr>
          <a:xfrm>
            <a:off x="571500" y="2900214"/>
            <a:ext cx="297180" cy="142875"/>
          </a:xfrm>
          <a:prstGeom prst="rect">
            <a:avLst/>
          </a:prstGeom>
          <a:noFill/>
          <a:ln/>
        </p:spPr>
        <p:txBody>
          <a:bodyPr wrap="square" lIns="0" tIns="0" rIns="0" bIns="0" rtlCol="0" anchor="t"/>
          <a:lstStyle/>
          <a:p>
            <a:pPr algn="l" indent="0" marL="0">
              <a:buNone/>
            </a:pPr>
            <a:r>
              <a:rPr lang="en-US" sz="975" i="1" dirty="0">
                <a:solidFill>
                  <a:srgbClr val="0A0A0B"/>
                </a:solidFill>
                <a:latin typeface="Georgia" pitchFamily="34" charset="0"/>
                <a:ea typeface="Georgia" pitchFamily="34" charset="-122"/>
                <a:cs typeface="Georgia" pitchFamily="34" charset="-120"/>
              </a:rPr>
              <a:t>01</a:t>
            </a:r>
            <a:endParaRPr lang="en-US" sz="975" dirty="0"/>
          </a:p>
        </p:txBody>
      </p:sp>
      <p:sp>
        <p:nvSpPr>
          <p:cNvPr id="10" name="Text 8"/>
          <p:cNvSpPr/>
          <p:nvPr/>
        </p:nvSpPr>
        <p:spPr>
          <a:xfrm>
            <a:off x="1104900" y="2890689"/>
            <a:ext cx="3861483" cy="178594"/>
          </a:xfrm>
          <a:prstGeom prst="rect">
            <a:avLst/>
          </a:prstGeom>
          <a:noFill/>
          <a:ln/>
        </p:spPr>
        <p:txBody>
          <a:bodyPr wrap="square" lIns="0" tIns="0" rIns="0" bIns="0" rtlCol="0" anchor="t"/>
          <a:lstStyle/>
          <a:p>
            <a:pPr algn="l" indent="0" marL="0">
              <a:lnSpc>
                <a:spcPts val="1406"/>
              </a:lnSpc>
              <a:buNone/>
            </a:pPr>
            <a:r>
              <a:rPr lang="en-US" sz="938" dirty="0">
                <a:solidFill>
                  <a:srgbClr val="0A0A0B"/>
                </a:solidFill>
                <a:latin typeface="Microsoft YaHei" pitchFamily="34" charset="0"/>
                <a:ea typeface="Microsoft YaHei" pitchFamily="34" charset="-122"/>
                <a:cs typeface="Microsoft YaHei" pitchFamily="34" charset="-120"/>
              </a:rPr>
              <a:t>Briefing útil — público, objetivo, estrutura e fatos confirmados</a:t>
            </a:r>
            <a:endParaRPr lang="en-US" sz="938" dirty="0"/>
          </a:p>
        </p:txBody>
      </p:sp>
      <p:sp>
        <p:nvSpPr>
          <p:cNvPr id="11" name="Shape 9"/>
          <p:cNvSpPr/>
          <p:nvPr/>
        </p:nvSpPr>
        <p:spPr>
          <a:xfrm>
            <a:off x="571500" y="3150245"/>
            <a:ext cx="6858000" cy="0"/>
          </a:xfrm>
          <a:prstGeom prst="line">
            <a:avLst/>
          </a:prstGeom>
          <a:noFill/>
          <a:ln w="9525">
            <a:solidFill>
              <a:srgbClr val="0A0A0B"/>
            </a:solidFill>
            <a:prstDash val="solid"/>
          </a:ln>
        </p:spPr>
      </p:sp>
      <p:sp>
        <p:nvSpPr>
          <p:cNvPr id="12" name="Text 10"/>
          <p:cNvSpPr/>
          <p:nvPr/>
        </p:nvSpPr>
        <p:spPr>
          <a:xfrm>
            <a:off x="571500" y="3240732"/>
            <a:ext cx="297180" cy="142875"/>
          </a:xfrm>
          <a:prstGeom prst="rect">
            <a:avLst/>
          </a:prstGeom>
          <a:noFill/>
          <a:ln/>
        </p:spPr>
        <p:txBody>
          <a:bodyPr wrap="square" lIns="0" tIns="0" rIns="0" bIns="0" rtlCol="0" anchor="t"/>
          <a:lstStyle/>
          <a:p>
            <a:pPr algn="l" indent="0" marL="0">
              <a:buNone/>
            </a:pPr>
            <a:r>
              <a:rPr lang="en-US" sz="975" i="1" dirty="0">
                <a:solidFill>
                  <a:srgbClr val="0A0A0B"/>
                </a:solidFill>
                <a:latin typeface="Georgia" pitchFamily="34" charset="0"/>
                <a:ea typeface="Georgia" pitchFamily="34" charset="-122"/>
                <a:cs typeface="Georgia" pitchFamily="34" charset="-120"/>
              </a:rPr>
              <a:t>02</a:t>
            </a:r>
            <a:endParaRPr lang="en-US" sz="975" dirty="0"/>
          </a:p>
        </p:txBody>
      </p:sp>
      <p:sp>
        <p:nvSpPr>
          <p:cNvPr id="13" name="Text 11"/>
          <p:cNvSpPr/>
          <p:nvPr/>
        </p:nvSpPr>
        <p:spPr>
          <a:xfrm>
            <a:off x="1104900" y="3231207"/>
            <a:ext cx="3741063" cy="178594"/>
          </a:xfrm>
          <a:prstGeom prst="rect">
            <a:avLst/>
          </a:prstGeom>
          <a:noFill/>
          <a:ln/>
        </p:spPr>
        <p:txBody>
          <a:bodyPr wrap="square" lIns="0" tIns="0" rIns="0" bIns="0" rtlCol="0" anchor="t"/>
          <a:lstStyle/>
          <a:p>
            <a:pPr algn="l" indent="0" marL="0">
              <a:lnSpc>
                <a:spcPts val="1406"/>
              </a:lnSpc>
              <a:buNone/>
            </a:pPr>
            <a:r>
              <a:rPr lang="en-US" sz="938" dirty="0">
                <a:solidFill>
                  <a:srgbClr val="0A0A0B"/>
                </a:solidFill>
                <a:latin typeface="Microsoft YaHei" pitchFamily="34" charset="0"/>
                <a:ea typeface="Microsoft YaHei" pitchFamily="34" charset="-122"/>
                <a:cs typeface="Microsoft YaHei" pitchFamily="34" charset="-120"/>
              </a:rPr>
              <a:t>Configuração — contagem de slides, idioma e busca na web</a:t>
            </a:r>
            <a:endParaRPr lang="en-US" sz="938" dirty="0"/>
          </a:p>
        </p:txBody>
      </p:sp>
      <p:sp>
        <p:nvSpPr>
          <p:cNvPr id="14" name="Shape 12"/>
          <p:cNvSpPr/>
          <p:nvPr/>
        </p:nvSpPr>
        <p:spPr>
          <a:xfrm>
            <a:off x="571500" y="3490764"/>
            <a:ext cx="6858000" cy="0"/>
          </a:xfrm>
          <a:prstGeom prst="line">
            <a:avLst/>
          </a:prstGeom>
          <a:noFill/>
          <a:ln w="9525">
            <a:solidFill>
              <a:srgbClr val="0A0A0B"/>
            </a:solidFill>
            <a:prstDash val="solid"/>
          </a:ln>
        </p:spPr>
      </p:sp>
      <p:sp>
        <p:nvSpPr>
          <p:cNvPr id="15" name="Text 13"/>
          <p:cNvSpPr/>
          <p:nvPr/>
        </p:nvSpPr>
        <p:spPr>
          <a:xfrm>
            <a:off x="571500" y="3581251"/>
            <a:ext cx="297180" cy="142875"/>
          </a:xfrm>
          <a:prstGeom prst="rect">
            <a:avLst/>
          </a:prstGeom>
          <a:noFill/>
          <a:ln/>
        </p:spPr>
        <p:txBody>
          <a:bodyPr wrap="square" lIns="0" tIns="0" rIns="0" bIns="0" rtlCol="0" anchor="t"/>
          <a:lstStyle/>
          <a:p>
            <a:pPr algn="l" indent="0" marL="0">
              <a:buNone/>
            </a:pPr>
            <a:r>
              <a:rPr lang="en-US" sz="975" i="1" dirty="0">
                <a:solidFill>
                  <a:srgbClr val="0A0A0B"/>
                </a:solidFill>
                <a:latin typeface="Georgia" pitchFamily="34" charset="0"/>
                <a:ea typeface="Georgia" pitchFamily="34" charset="-122"/>
                <a:cs typeface="Georgia" pitchFamily="34" charset="-120"/>
              </a:rPr>
              <a:t>03</a:t>
            </a:r>
            <a:endParaRPr lang="en-US" sz="975" dirty="0"/>
          </a:p>
        </p:txBody>
      </p:sp>
      <p:sp>
        <p:nvSpPr>
          <p:cNvPr id="16" name="Text 14"/>
          <p:cNvSpPr/>
          <p:nvPr/>
        </p:nvSpPr>
        <p:spPr>
          <a:xfrm>
            <a:off x="1104900" y="3571726"/>
            <a:ext cx="3573899" cy="178594"/>
          </a:xfrm>
          <a:prstGeom prst="rect">
            <a:avLst/>
          </a:prstGeom>
          <a:noFill/>
          <a:ln/>
        </p:spPr>
        <p:txBody>
          <a:bodyPr wrap="square" lIns="0" tIns="0" rIns="0" bIns="0" rtlCol="0" anchor="t"/>
          <a:lstStyle/>
          <a:p>
            <a:pPr algn="l" indent="0" marL="0">
              <a:lnSpc>
                <a:spcPts val="1406"/>
              </a:lnSpc>
              <a:buNone/>
            </a:pPr>
            <a:r>
              <a:rPr lang="en-US" sz="938" dirty="0">
                <a:solidFill>
                  <a:srgbClr val="0A0A0B"/>
                </a:solidFill>
                <a:latin typeface="Microsoft YaHei" pitchFamily="34" charset="0"/>
                <a:ea typeface="Microsoft YaHei" pitchFamily="34" charset="-122"/>
                <a:cs typeface="Microsoft YaHei" pitchFamily="34" charset="-120"/>
              </a:rPr>
              <a:t>Revisão — erros factuais, contexto e problemas de layout</a:t>
            </a:r>
            <a:endParaRPr lang="en-US" sz="938" dirty="0"/>
          </a:p>
        </p:txBody>
      </p:sp>
      <p:sp>
        <p:nvSpPr>
          <p:cNvPr id="17" name="Shape 15"/>
          <p:cNvSpPr/>
          <p:nvPr/>
        </p:nvSpPr>
        <p:spPr>
          <a:xfrm>
            <a:off x="571500" y="3831282"/>
            <a:ext cx="6858000" cy="0"/>
          </a:xfrm>
          <a:prstGeom prst="line">
            <a:avLst/>
          </a:prstGeom>
          <a:noFill/>
          <a:ln w="9525">
            <a:solidFill>
              <a:srgbClr val="0A0A0B"/>
            </a:solidFill>
            <a:prstDash val="solid"/>
          </a:ln>
        </p:spPr>
      </p:sp>
      <p:sp>
        <p:nvSpPr>
          <p:cNvPr id="18" name="Text 16"/>
          <p:cNvSpPr/>
          <p:nvPr/>
        </p:nvSpPr>
        <p:spPr>
          <a:xfrm>
            <a:off x="571500" y="3921770"/>
            <a:ext cx="297180" cy="142875"/>
          </a:xfrm>
          <a:prstGeom prst="rect">
            <a:avLst/>
          </a:prstGeom>
          <a:noFill/>
          <a:ln/>
        </p:spPr>
        <p:txBody>
          <a:bodyPr wrap="square" lIns="0" tIns="0" rIns="0" bIns="0" rtlCol="0" anchor="t"/>
          <a:lstStyle/>
          <a:p>
            <a:pPr algn="l" indent="0" marL="0">
              <a:buNone/>
            </a:pPr>
            <a:r>
              <a:rPr lang="en-US" sz="975" i="1" dirty="0">
                <a:solidFill>
                  <a:srgbClr val="0A0A0B"/>
                </a:solidFill>
                <a:latin typeface="Georgia" pitchFamily="34" charset="0"/>
                <a:ea typeface="Georgia" pitchFamily="34" charset="-122"/>
                <a:cs typeface="Georgia" pitchFamily="34" charset="-120"/>
              </a:rPr>
              <a:t>04</a:t>
            </a:r>
            <a:endParaRPr lang="en-US" sz="975" dirty="0"/>
          </a:p>
        </p:txBody>
      </p:sp>
      <p:sp>
        <p:nvSpPr>
          <p:cNvPr id="19" name="Text 17"/>
          <p:cNvSpPr/>
          <p:nvPr/>
        </p:nvSpPr>
        <p:spPr>
          <a:xfrm>
            <a:off x="1104900" y="3912245"/>
            <a:ext cx="3658874" cy="178594"/>
          </a:xfrm>
          <a:prstGeom prst="rect">
            <a:avLst/>
          </a:prstGeom>
          <a:noFill/>
          <a:ln/>
        </p:spPr>
        <p:txBody>
          <a:bodyPr wrap="square" lIns="0" tIns="0" rIns="0" bIns="0" rtlCol="0" anchor="t"/>
          <a:lstStyle/>
          <a:p>
            <a:pPr algn="l" indent="0" marL="0">
              <a:lnSpc>
                <a:spcPts val="1406"/>
              </a:lnSpc>
              <a:buNone/>
            </a:pPr>
            <a:r>
              <a:rPr lang="en-US" sz="938" dirty="0">
                <a:solidFill>
                  <a:srgbClr val="0A0A0B"/>
                </a:solidFill>
                <a:latin typeface="Microsoft YaHei" pitchFamily="34" charset="0"/>
                <a:ea typeface="Microsoft YaHei" pitchFamily="34" charset="-122"/>
                <a:cs typeface="Microsoft YaHei" pitchFamily="34" charset="-120"/>
              </a:rPr>
              <a:t>Exportação — geração do PPTX e inspeção do arquivo final</a:t>
            </a:r>
            <a:endParaRPr lang="en-US" sz="938" dirty="0"/>
          </a:p>
        </p:txBody>
      </p:sp>
      <p:sp>
        <p:nvSpPr>
          <p:cNvPr id="20" name="Text 18"/>
          <p:cNvSpPr/>
          <p:nvPr/>
        </p:nvSpPr>
        <p:spPr>
          <a:xfrm>
            <a:off x="571500" y="4467225"/>
            <a:ext cx="1471970"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SUMÁRIO DO CAPÍTULO</a:t>
            </a:r>
            <a:endParaRPr lang="en-US" sz="750" dirty="0"/>
          </a:p>
        </p:txBody>
      </p:sp>
      <p:sp>
        <p:nvSpPr>
          <p:cNvPr id="21" name="Text 19"/>
          <p:cNvSpPr/>
          <p:nvPr/>
        </p:nvSpPr>
        <p:spPr>
          <a:xfrm>
            <a:off x="8199983" y="4467225"/>
            <a:ext cx="387417"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8E5DE"/>
        </a:solidFill>
      </p:bgPr>
    </p:bg>
    <p:spTree>
      <p:nvGrpSpPr>
        <p:cNvPr id="1" name=""/>
        <p:cNvGrpSpPr/>
        <p:nvPr/>
      </p:nvGrpSpPr>
      <p:grpSpPr>
        <a:xfrm>
          <a:off x="0" y="0"/>
          <a:ext cx="0" cy="0"/>
          <a:chOff x="0" y="0"/>
          <a:chExt cx="0" cy="0"/>
        </a:xfrm>
      </p:grpSpPr>
      <p:sp>
        <p:nvSpPr>
          <p:cNvPr id="2" name="Text 0"/>
          <p:cNvSpPr/>
          <p:nvPr/>
        </p:nvSpPr>
        <p:spPr>
          <a:xfrm>
            <a:off x="571500" y="571500"/>
            <a:ext cx="187300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CAPÍTULO 1 · PREPARAÇÃO</a:t>
            </a:r>
            <a:endParaRPr lang="en-US" sz="750" dirty="0"/>
          </a:p>
        </p:txBody>
      </p:sp>
      <p:sp>
        <p:nvSpPr>
          <p:cNvPr id="3" name="Text 1"/>
          <p:cNvSpPr/>
          <p:nvPr/>
        </p:nvSpPr>
        <p:spPr>
          <a:xfrm>
            <a:off x="8024366" y="571500"/>
            <a:ext cx="570059"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03 / 06</a:t>
            </a:r>
            <a:endParaRPr lang="en-US" sz="750" dirty="0"/>
          </a:p>
        </p:txBody>
      </p:sp>
      <p:sp>
        <p:nvSpPr>
          <p:cNvPr id="4" name="Text 2"/>
          <p:cNvSpPr/>
          <p:nvPr/>
        </p:nvSpPr>
        <p:spPr>
          <a:xfrm>
            <a:off x="571500" y="828675"/>
            <a:ext cx="8321040"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PASSO 01 · BRIEFING</a:t>
            </a:r>
            <a:endParaRPr lang="en-US" sz="750" dirty="0"/>
          </a:p>
        </p:txBody>
      </p:sp>
      <p:sp>
        <p:nvSpPr>
          <p:cNvPr id="5" name="Text 3"/>
          <p:cNvSpPr/>
          <p:nvPr/>
        </p:nvSpPr>
        <p:spPr>
          <a:xfrm>
            <a:off x="571500" y="1066800"/>
            <a:ext cx="8481060" cy="319980"/>
          </a:xfrm>
          <a:prstGeom prst="rect">
            <a:avLst/>
          </a:prstGeom>
          <a:noFill/>
          <a:ln/>
        </p:spPr>
        <p:txBody>
          <a:bodyPr wrap="none" lIns="0" tIns="0" rIns="0" bIns="0" rtlCol="0" anchor="t"/>
          <a:lstStyle/>
          <a:p>
            <a:pPr algn="l" indent="0" marL="0">
              <a:lnSpc>
                <a:spcPts val="2520"/>
              </a:lnSpc>
              <a:buNone/>
            </a:pPr>
            <a:r>
              <a:rPr lang="en-US" sz="2250" b="1" dirty="0">
                <a:solidFill>
                  <a:srgbClr val="0A0A0B"/>
                </a:solidFill>
                <a:latin typeface="Georgia" pitchFamily="34" charset="0"/>
                <a:ea typeface="Georgia" pitchFamily="34" charset="-122"/>
                <a:cs typeface="Georgia" pitchFamily="34" charset="-120"/>
              </a:rPr>
              <a:t>1.1 Escreva um briefing útil</a:t>
            </a:r>
            <a:endParaRPr lang="en-US" sz="2250" dirty="0"/>
          </a:p>
        </p:txBody>
      </p:sp>
      <p:sp>
        <p:nvSpPr>
          <p:cNvPr id="6" name="Text 4"/>
          <p:cNvSpPr/>
          <p:nvPr/>
        </p:nvSpPr>
        <p:spPr>
          <a:xfrm>
            <a:off x="571500" y="1520130"/>
            <a:ext cx="7524750" cy="411361"/>
          </a:xfrm>
          <a:prstGeom prst="rect">
            <a:avLst/>
          </a:prstGeom>
          <a:noFill/>
          <a:ln/>
        </p:spPr>
        <p:txBody>
          <a:bodyPr wrap="square" lIns="0" tIns="0" rIns="0" bIns="0" rtlCol="0" anchor="t"/>
          <a:lstStyle/>
          <a:p>
            <a:pPr algn="l" indent="0" marL="0">
              <a:lnSpc>
                <a:spcPts val="1620"/>
              </a:lnSpc>
              <a:buNone/>
            </a:pPr>
            <a:r>
              <a:rPr lang="en-US" sz="1013" dirty="0">
                <a:solidFill>
                  <a:srgbClr val="0A0A0B"/>
                </a:solidFill>
                <a:latin typeface="Microsoft YaHei" pitchFamily="34" charset="0"/>
                <a:ea typeface="Microsoft YaHei" pitchFamily="34" charset="-122"/>
                <a:cs typeface="Microsoft YaHei" pitchFamily="34" charset="-120"/>
              </a:rPr>
              <a:t>Nomeie o público, o objetivo, a estrutura dos slides e os fatos confirmados — e inclua o material-fonte que você tem permissão de enviar.</a:t>
            </a:r>
            <a:endParaRPr lang="en-US" sz="1013" dirty="0"/>
          </a:p>
        </p:txBody>
      </p:sp>
      <p:sp>
        <p:nvSpPr>
          <p:cNvPr id="7" name="Text 5"/>
          <p:cNvSpPr/>
          <p:nvPr/>
        </p:nvSpPr>
        <p:spPr>
          <a:xfrm>
            <a:off x="571500" y="2064841"/>
            <a:ext cx="1900238" cy="1121569"/>
          </a:xfrm>
          <a:prstGeom prst="rect">
            <a:avLst/>
          </a:prstGeom>
          <a:solidFill>
            <a:srgbClr val="F1EFEA"/>
          </a:solidFill>
          <a:ln/>
        </p:spPr>
        <p:txBody>
          <a:bodyPr wrap="square" rtlCol="0" anchor="ctr"/>
          <a:lstStyle/>
          <a:p>
            <a:pPr indent="0" marL="0">
              <a:buNone/>
            </a:pPr>
            <a:endParaRPr lang="en-US" dirty="0"/>
          </a:p>
        </p:txBody>
      </p:sp>
      <p:sp>
        <p:nvSpPr>
          <p:cNvPr id="8" name="Shape 6"/>
          <p:cNvSpPr/>
          <p:nvPr/>
        </p:nvSpPr>
        <p:spPr>
          <a:xfrm>
            <a:off x="571500" y="2074366"/>
            <a:ext cx="1900238" cy="0"/>
          </a:xfrm>
          <a:prstGeom prst="line">
            <a:avLst/>
          </a:prstGeom>
          <a:noFill/>
          <a:ln w="19050">
            <a:solidFill>
              <a:srgbClr val="0A0A0B"/>
            </a:solidFill>
            <a:prstDash val="solid"/>
          </a:ln>
        </p:spPr>
      </p:sp>
      <p:sp>
        <p:nvSpPr>
          <p:cNvPr id="9" name="Text 7"/>
          <p:cNvSpPr/>
          <p:nvPr/>
        </p:nvSpPr>
        <p:spPr>
          <a:xfrm>
            <a:off x="704850" y="2198191"/>
            <a:ext cx="1698879" cy="95250"/>
          </a:xfrm>
          <a:prstGeom prst="rect">
            <a:avLst/>
          </a:prstGeom>
          <a:noFill/>
          <a:ln/>
        </p:spPr>
        <p:txBody>
          <a:bodyPr wrap="square" lIns="0" tIns="0" rIns="0" bIns="0" rtlCol="0" anchor="t"/>
          <a:lstStyle/>
          <a:p>
            <a:pPr algn="l" indent="0" marL="0">
              <a:buNone/>
            </a:pPr>
            <a:r>
              <a:rPr lang="en-US" sz="675" dirty="0">
                <a:solidFill>
                  <a:srgbClr val="0A0A0B"/>
                </a:solidFill>
                <a:latin typeface="Courier New" pitchFamily="34" charset="0"/>
                <a:ea typeface="Courier New" pitchFamily="34" charset="-122"/>
                <a:cs typeface="Courier New" pitchFamily="34" charset="-120"/>
              </a:rPr>
              <a:t>01 · PÚBLICO</a:t>
            </a:r>
            <a:endParaRPr lang="en-US" sz="675" dirty="0"/>
          </a:p>
        </p:txBody>
      </p:sp>
      <p:sp>
        <p:nvSpPr>
          <p:cNvPr id="10" name="Text 8"/>
          <p:cNvSpPr/>
          <p:nvPr/>
        </p:nvSpPr>
        <p:spPr>
          <a:xfrm>
            <a:off x="704850" y="2341066"/>
            <a:ext cx="1698879" cy="180975"/>
          </a:xfrm>
          <a:prstGeom prst="rect">
            <a:avLst/>
          </a:prstGeom>
          <a:noFill/>
          <a:ln/>
        </p:spPr>
        <p:txBody>
          <a:bodyPr wrap="square" lIns="0" tIns="0" rIns="0" bIns="0" rtlCol="0" anchor="t"/>
          <a:lstStyle/>
          <a:p>
            <a:pPr algn="l" indent="0" marL="0">
              <a:buNone/>
            </a:pPr>
            <a:r>
              <a:rPr lang="en-US" sz="1200" b="1" dirty="0">
                <a:solidFill>
                  <a:srgbClr val="0A0A0B"/>
                </a:solidFill>
                <a:latin typeface="Georgia" pitchFamily="34" charset="0"/>
                <a:ea typeface="Georgia" pitchFamily="34" charset="-122"/>
                <a:cs typeface="Georgia" pitchFamily="34" charset="-120"/>
              </a:rPr>
              <a:t>Para quem</a:t>
            </a:r>
            <a:endParaRPr lang="en-US" sz="1200" dirty="0"/>
          </a:p>
        </p:txBody>
      </p:sp>
      <p:sp>
        <p:nvSpPr>
          <p:cNvPr id="11" name="Text 9"/>
          <p:cNvSpPr/>
          <p:nvPr/>
        </p:nvSpPr>
        <p:spPr>
          <a:xfrm>
            <a:off x="704850" y="2579191"/>
            <a:ext cx="1633538" cy="328613"/>
          </a:xfrm>
          <a:prstGeom prst="rect">
            <a:avLst/>
          </a:prstGeom>
          <a:noFill/>
          <a:ln/>
        </p:spPr>
        <p:txBody>
          <a:bodyPr wrap="square" lIns="0" tIns="0" rIns="0" bIns="0" rtlCol="0" anchor="t"/>
          <a:lstStyle/>
          <a:p>
            <a:pPr algn="l" indent="0" marL="0">
              <a:lnSpc>
                <a:spcPts val="1294"/>
              </a:lnSpc>
              <a:buNone/>
            </a:pPr>
            <a:r>
              <a:rPr lang="en-US" sz="863" dirty="0">
                <a:solidFill>
                  <a:srgbClr val="0A0A0B"/>
                </a:solidFill>
                <a:latin typeface="Microsoft YaHei" pitchFamily="34" charset="0"/>
                <a:ea typeface="Microsoft YaHei" pitchFamily="34" charset="-122"/>
                <a:cs typeface="Microsoft YaHei" pitchFamily="34" charset="-120"/>
              </a:rPr>
              <a:t>Com quem você fala e o que o público já sabe.</a:t>
            </a:r>
            <a:endParaRPr lang="en-US" sz="863" dirty="0"/>
          </a:p>
        </p:txBody>
      </p:sp>
      <p:sp>
        <p:nvSpPr>
          <p:cNvPr id="12" name="Text 10"/>
          <p:cNvSpPr/>
          <p:nvPr/>
        </p:nvSpPr>
        <p:spPr>
          <a:xfrm>
            <a:off x="2605088" y="2064841"/>
            <a:ext cx="1900238" cy="1121569"/>
          </a:xfrm>
          <a:prstGeom prst="rect">
            <a:avLst/>
          </a:prstGeom>
          <a:solidFill>
            <a:srgbClr val="F1EFEA"/>
          </a:solidFill>
          <a:ln/>
        </p:spPr>
        <p:txBody>
          <a:bodyPr wrap="square" rtlCol="0" anchor="ctr"/>
          <a:lstStyle/>
          <a:p>
            <a:pPr indent="0" marL="0">
              <a:buNone/>
            </a:pPr>
            <a:endParaRPr lang="en-US" dirty="0"/>
          </a:p>
        </p:txBody>
      </p:sp>
      <p:sp>
        <p:nvSpPr>
          <p:cNvPr id="13" name="Shape 11"/>
          <p:cNvSpPr/>
          <p:nvPr/>
        </p:nvSpPr>
        <p:spPr>
          <a:xfrm>
            <a:off x="2605088" y="2074366"/>
            <a:ext cx="1900238" cy="0"/>
          </a:xfrm>
          <a:prstGeom prst="line">
            <a:avLst/>
          </a:prstGeom>
          <a:noFill/>
          <a:ln w="19050">
            <a:solidFill>
              <a:srgbClr val="0A0A0B"/>
            </a:solidFill>
            <a:prstDash val="solid"/>
          </a:ln>
        </p:spPr>
      </p:sp>
      <p:sp>
        <p:nvSpPr>
          <p:cNvPr id="14" name="Text 12"/>
          <p:cNvSpPr/>
          <p:nvPr/>
        </p:nvSpPr>
        <p:spPr>
          <a:xfrm>
            <a:off x="2738438" y="2198191"/>
            <a:ext cx="1698879" cy="95250"/>
          </a:xfrm>
          <a:prstGeom prst="rect">
            <a:avLst/>
          </a:prstGeom>
          <a:noFill/>
          <a:ln/>
        </p:spPr>
        <p:txBody>
          <a:bodyPr wrap="square" lIns="0" tIns="0" rIns="0" bIns="0" rtlCol="0" anchor="t"/>
          <a:lstStyle/>
          <a:p>
            <a:pPr algn="l" indent="0" marL="0">
              <a:buNone/>
            </a:pPr>
            <a:r>
              <a:rPr lang="en-US" sz="675" dirty="0">
                <a:solidFill>
                  <a:srgbClr val="0A0A0B"/>
                </a:solidFill>
                <a:latin typeface="Courier New" pitchFamily="34" charset="0"/>
                <a:ea typeface="Courier New" pitchFamily="34" charset="-122"/>
                <a:cs typeface="Courier New" pitchFamily="34" charset="-120"/>
              </a:rPr>
              <a:t>02 · OBJETIVO</a:t>
            </a:r>
            <a:endParaRPr lang="en-US" sz="675" dirty="0"/>
          </a:p>
        </p:txBody>
      </p:sp>
      <p:sp>
        <p:nvSpPr>
          <p:cNvPr id="15" name="Text 13"/>
          <p:cNvSpPr/>
          <p:nvPr/>
        </p:nvSpPr>
        <p:spPr>
          <a:xfrm>
            <a:off x="2738438" y="2341066"/>
            <a:ext cx="1698879" cy="180975"/>
          </a:xfrm>
          <a:prstGeom prst="rect">
            <a:avLst/>
          </a:prstGeom>
          <a:noFill/>
          <a:ln/>
        </p:spPr>
        <p:txBody>
          <a:bodyPr wrap="square" lIns="0" tIns="0" rIns="0" bIns="0" rtlCol="0" anchor="t"/>
          <a:lstStyle/>
          <a:p>
            <a:pPr algn="l" indent="0" marL="0">
              <a:buNone/>
            </a:pPr>
            <a:r>
              <a:rPr lang="en-US" sz="1200" b="1" dirty="0">
                <a:solidFill>
                  <a:srgbClr val="0A0A0B"/>
                </a:solidFill>
                <a:latin typeface="Georgia" pitchFamily="34" charset="0"/>
                <a:ea typeface="Georgia" pitchFamily="34" charset="-122"/>
                <a:cs typeface="Georgia" pitchFamily="34" charset="-120"/>
              </a:rPr>
              <a:t>Para quê</a:t>
            </a:r>
            <a:endParaRPr lang="en-US" sz="1200" dirty="0"/>
          </a:p>
        </p:txBody>
      </p:sp>
      <p:sp>
        <p:nvSpPr>
          <p:cNvPr id="16" name="Text 14"/>
          <p:cNvSpPr/>
          <p:nvPr/>
        </p:nvSpPr>
        <p:spPr>
          <a:xfrm>
            <a:off x="2738438" y="2579191"/>
            <a:ext cx="1633538" cy="328613"/>
          </a:xfrm>
          <a:prstGeom prst="rect">
            <a:avLst/>
          </a:prstGeom>
          <a:noFill/>
          <a:ln/>
        </p:spPr>
        <p:txBody>
          <a:bodyPr wrap="square" lIns="0" tIns="0" rIns="0" bIns="0" rtlCol="0" anchor="t"/>
          <a:lstStyle/>
          <a:p>
            <a:pPr algn="l" indent="0" marL="0">
              <a:lnSpc>
                <a:spcPts val="1294"/>
              </a:lnSpc>
              <a:buNone/>
            </a:pPr>
            <a:r>
              <a:rPr lang="en-US" sz="863" dirty="0">
                <a:solidFill>
                  <a:srgbClr val="0A0A0B"/>
                </a:solidFill>
                <a:latin typeface="Microsoft YaHei" pitchFamily="34" charset="0"/>
                <a:ea typeface="Microsoft YaHei" pitchFamily="34" charset="-122"/>
                <a:cs typeface="Microsoft YaHei" pitchFamily="34" charset="-120"/>
              </a:rPr>
              <a:t>A decisão ou ação que o deck deve provocar.</a:t>
            </a:r>
            <a:endParaRPr lang="en-US" sz="863" dirty="0"/>
          </a:p>
        </p:txBody>
      </p:sp>
      <p:sp>
        <p:nvSpPr>
          <p:cNvPr id="17" name="Text 15"/>
          <p:cNvSpPr/>
          <p:nvPr/>
        </p:nvSpPr>
        <p:spPr>
          <a:xfrm>
            <a:off x="4638675" y="2064841"/>
            <a:ext cx="1900238" cy="1121569"/>
          </a:xfrm>
          <a:prstGeom prst="rect">
            <a:avLst/>
          </a:prstGeom>
          <a:solidFill>
            <a:srgbClr val="F1EFEA"/>
          </a:solidFill>
          <a:ln/>
        </p:spPr>
        <p:txBody>
          <a:bodyPr wrap="square" rtlCol="0" anchor="ctr"/>
          <a:lstStyle/>
          <a:p>
            <a:pPr indent="0" marL="0">
              <a:buNone/>
            </a:pPr>
            <a:endParaRPr lang="en-US" dirty="0"/>
          </a:p>
        </p:txBody>
      </p:sp>
      <p:sp>
        <p:nvSpPr>
          <p:cNvPr id="18" name="Shape 16"/>
          <p:cNvSpPr/>
          <p:nvPr/>
        </p:nvSpPr>
        <p:spPr>
          <a:xfrm>
            <a:off x="4638675" y="2074366"/>
            <a:ext cx="1900238" cy="0"/>
          </a:xfrm>
          <a:prstGeom prst="line">
            <a:avLst/>
          </a:prstGeom>
          <a:noFill/>
          <a:ln w="19050">
            <a:solidFill>
              <a:srgbClr val="0A0A0B"/>
            </a:solidFill>
            <a:prstDash val="solid"/>
          </a:ln>
        </p:spPr>
      </p:sp>
      <p:sp>
        <p:nvSpPr>
          <p:cNvPr id="19" name="Text 17"/>
          <p:cNvSpPr/>
          <p:nvPr/>
        </p:nvSpPr>
        <p:spPr>
          <a:xfrm>
            <a:off x="4772025" y="2198191"/>
            <a:ext cx="1698879" cy="95250"/>
          </a:xfrm>
          <a:prstGeom prst="rect">
            <a:avLst/>
          </a:prstGeom>
          <a:noFill/>
          <a:ln/>
        </p:spPr>
        <p:txBody>
          <a:bodyPr wrap="square" lIns="0" tIns="0" rIns="0" bIns="0" rtlCol="0" anchor="t"/>
          <a:lstStyle/>
          <a:p>
            <a:pPr algn="l" indent="0" marL="0">
              <a:buNone/>
            </a:pPr>
            <a:r>
              <a:rPr lang="en-US" sz="675" dirty="0">
                <a:solidFill>
                  <a:srgbClr val="0A0A0B"/>
                </a:solidFill>
                <a:latin typeface="Courier New" pitchFamily="34" charset="0"/>
                <a:ea typeface="Courier New" pitchFamily="34" charset="-122"/>
                <a:cs typeface="Courier New" pitchFamily="34" charset="-120"/>
              </a:rPr>
              <a:t>03 · ESTRUTURA</a:t>
            </a:r>
            <a:endParaRPr lang="en-US" sz="675" dirty="0"/>
          </a:p>
        </p:txBody>
      </p:sp>
      <p:sp>
        <p:nvSpPr>
          <p:cNvPr id="20" name="Text 18"/>
          <p:cNvSpPr/>
          <p:nvPr/>
        </p:nvSpPr>
        <p:spPr>
          <a:xfrm>
            <a:off x="4772025" y="2341066"/>
            <a:ext cx="1698879" cy="180975"/>
          </a:xfrm>
          <a:prstGeom prst="rect">
            <a:avLst/>
          </a:prstGeom>
          <a:noFill/>
          <a:ln/>
        </p:spPr>
        <p:txBody>
          <a:bodyPr wrap="square" lIns="0" tIns="0" rIns="0" bIns="0" rtlCol="0" anchor="t"/>
          <a:lstStyle/>
          <a:p>
            <a:pPr algn="l" indent="0" marL="0">
              <a:buNone/>
            </a:pPr>
            <a:r>
              <a:rPr lang="en-US" sz="1200" b="1" dirty="0">
                <a:solidFill>
                  <a:srgbClr val="0A0A0B"/>
                </a:solidFill>
                <a:latin typeface="Georgia" pitchFamily="34" charset="0"/>
                <a:ea typeface="Georgia" pitchFamily="34" charset="-122"/>
                <a:cs typeface="Georgia" pitchFamily="34" charset="-120"/>
              </a:rPr>
              <a:t>Como e quanto</a:t>
            </a:r>
            <a:endParaRPr lang="en-US" sz="1200" dirty="0"/>
          </a:p>
        </p:txBody>
      </p:sp>
      <p:sp>
        <p:nvSpPr>
          <p:cNvPr id="21" name="Text 19"/>
          <p:cNvSpPr/>
          <p:nvPr/>
        </p:nvSpPr>
        <p:spPr>
          <a:xfrm>
            <a:off x="4772025" y="2579191"/>
            <a:ext cx="1633538" cy="492919"/>
          </a:xfrm>
          <a:prstGeom prst="rect">
            <a:avLst/>
          </a:prstGeom>
          <a:noFill/>
          <a:ln/>
        </p:spPr>
        <p:txBody>
          <a:bodyPr wrap="square" lIns="0" tIns="0" rIns="0" bIns="0" rtlCol="0" anchor="t"/>
          <a:lstStyle/>
          <a:p>
            <a:pPr algn="l" indent="0" marL="0">
              <a:lnSpc>
                <a:spcPts val="1294"/>
              </a:lnSpc>
              <a:buNone/>
            </a:pPr>
            <a:r>
              <a:rPr lang="en-US" sz="863" dirty="0">
                <a:solidFill>
                  <a:srgbClr val="0A0A0B"/>
                </a:solidFill>
                <a:latin typeface="Microsoft YaHei" pitchFamily="34" charset="0"/>
                <a:ea typeface="Microsoft YaHei" pitchFamily="34" charset="-122"/>
                <a:cs typeface="Microsoft YaHei" pitchFamily="34" charset="-120"/>
              </a:rPr>
              <a:t>O número de slides e a ordem em que devem aparecer.</a:t>
            </a:r>
            <a:endParaRPr lang="en-US" sz="863" dirty="0"/>
          </a:p>
        </p:txBody>
      </p:sp>
      <p:sp>
        <p:nvSpPr>
          <p:cNvPr id="22" name="Text 20"/>
          <p:cNvSpPr/>
          <p:nvPr/>
        </p:nvSpPr>
        <p:spPr>
          <a:xfrm>
            <a:off x="6672263" y="2064841"/>
            <a:ext cx="1900238" cy="1121569"/>
          </a:xfrm>
          <a:prstGeom prst="rect">
            <a:avLst/>
          </a:prstGeom>
          <a:solidFill>
            <a:srgbClr val="F1EFEA"/>
          </a:solidFill>
          <a:ln/>
        </p:spPr>
        <p:txBody>
          <a:bodyPr wrap="square" rtlCol="0" anchor="ctr"/>
          <a:lstStyle/>
          <a:p>
            <a:pPr indent="0" marL="0">
              <a:buNone/>
            </a:pPr>
            <a:endParaRPr lang="en-US" dirty="0"/>
          </a:p>
        </p:txBody>
      </p:sp>
      <p:sp>
        <p:nvSpPr>
          <p:cNvPr id="23" name="Shape 21"/>
          <p:cNvSpPr/>
          <p:nvPr/>
        </p:nvSpPr>
        <p:spPr>
          <a:xfrm>
            <a:off x="6672263" y="2074366"/>
            <a:ext cx="1900238" cy="0"/>
          </a:xfrm>
          <a:prstGeom prst="line">
            <a:avLst/>
          </a:prstGeom>
          <a:noFill/>
          <a:ln w="19050">
            <a:solidFill>
              <a:srgbClr val="0A0A0B"/>
            </a:solidFill>
            <a:prstDash val="solid"/>
          </a:ln>
        </p:spPr>
      </p:sp>
      <p:sp>
        <p:nvSpPr>
          <p:cNvPr id="24" name="Text 22"/>
          <p:cNvSpPr/>
          <p:nvPr/>
        </p:nvSpPr>
        <p:spPr>
          <a:xfrm>
            <a:off x="6805613" y="2198191"/>
            <a:ext cx="1698879" cy="95250"/>
          </a:xfrm>
          <a:prstGeom prst="rect">
            <a:avLst/>
          </a:prstGeom>
          <a:noFill/>
          <a:ln/>
        </p:spPr>
        <p:txBody>
          <a:bodyPr wrap="square" lIns="0" tIns="0" rIns="0" bIns="0" rtlCol="0" anchor="t"/>
          <a:lstStyle/>
          <a:p>
            <a:pPr algn="l" indent="0" marL="0">
              <a:buNone/>
            </a:pPr>
            <a:r>
              <a:rPr lang="en-US" sz="675" dirty="0">
                <a:solidFill>
                  <a:srgbClr val="0A0A0B"/>
                </a:solidFill>
                <a:latin typeface="Courier New" pitchFamily="34" charset="0"/>
                <a:ea typeface="Courier New" pitchFamily="34" charset="-122"/>
                <a:cs typeface="Courier New" pitchFamily="34" charset="-120"/>
              </a:rPr>
              <a:t>04 · FATOS</a:t>
            </a:r>
            <a:endParaRPr lang="en-US" sz="675" dirty="0"/>
          </a:p>
        </p:txBody>
      </p:sp>
      <p:sp>
        <p:nvSpPr>
          <p:cNvPr id="25" name="Text 23"/>
          <p:cNvSpPr/>
          <p:nvPr/>
        </p:nvSpPr>
        <p:spPr>
          <a:xfrm>
            <a:off x="6805613" y="2341066"/>
            <a:ext cx="1698879" cy="180975"/>
          </a:xfrm>
          <a:prstGeom prst="rect">
            <a:avLst/>
          </a:prstGeom>
          <a:noFill/>
          <a:ln/>
        </p:spPr>
        <p:txBody>
          <a:bodyPr wrap="square" lIns="0" tIns="0" rIns="0" bIns="0" rtlCol="0" anchor="t"/>
          <a:lstStyle/>
          <a:p>
            <a:pPr algn="l" indent="0" marL="0">
              <a:buNone/>
            </a:pPr>
            <a:r>
              <a:rPr lang="en-US" sz="1200" b="1" dirty="0">
                <a:solidFill>
                  <a:srgbClr val="0A0A0B"/>
                </a:solidFill>
                <a:latin typeface="Georgia" pitchFamily="34" charset="0"/>
                <a:ea typeface="Georgia" pitchFamily="34" charset="-122"/>
                <a:cs typeface="Georgia" pitchFamily="34" charset="-120"/>
              </a:rPr>
              <a:t>O que vale</a:t>
            </a:r>
            <a:endParaRPr lang="en-US" sz="1200" dirty="0"/>
          </a:p>
        </p:txBody>
      </p:sp>
      <p:sp>
        <p:nvSpPr>
          <p:cNvPr id="26" name="Text 24"/>
          <p:cNvSpPr/>
          <p:nvPr/>
        </p:nvSpPr>
        <p:spPr>
          <a:xfrm>
            <a:off x="6805613" y="2579191"/>
            <a:ext cx="1633538" cy="328613"/>
          </a:xfrm>
          <a:prstGeom prst="rect">
            <a:avLst/>
          </a:prstGeom>
          <a:noFill/>
          <a:ln/>
        </p:spPr>
        <p:txBody>
          <a:bodyPr wrap="square" lIns="0" tIns="0" rIns="0" bIns="0" rtlCol="0" anchor="t"/>
          <a:lstStyle/>
          <a:p>
            <a:pPr algn="l" indent="0" marL="0">
              <a:lnSpc>
                <a:spcPts val="1294"/>
              </a:lnSpc>
              <a:buNone/>
            </a:pPr>
            <a:r>
              <a:rPr lang="en-US" sz="863" dirty="0">
                <a:solidFill>
                  <a:srgbClr val="0A0A0B"/>
                </a:solidFill>
                <a:latin typeface="Microsoft YaHei" pitchFamily="34" charset="0"/>
                <a:ea typeface="Microsoft YaHei" pitchFamily="34" charset="-122"/>
                <a:cs typeface="Microsoft YaHei" pitchFamily="34" charset="-120"/>
              </a:rPr>
              <a:t>Somente o que está confirmado. Nada inventado.</a:t>
            </a:r>
            <a:endParaRPr lang="en-US" sz="863" dirty="0"/>
          </a:p>
        </p:txBody>
      </p:sp>
      <p:sp>
        <p:nvSpPr>
          <p:cNvPr id="27" name="Text 25"/>
          <p:cNvSpPr/>
          <p:nvPr/>
        </p:nvSpPr>
        <p:spPr>
          <a:xfrm>
            <a:off x="571500" y="3357860"/>
            <a:ext cx="8001000" cy="971550"/>
          </a:xfrm>
          <a:prstGeom prst="rect">
            <a:avLst/>
          </a:prstGeom>
          <a:solidFill>
            <a:srgbClr val="F1EFEA"/>
          </a:solidFill>
          <a:ln/>
        </p:spPr>
        <p:txBody>
          <a:bodyPr wrap="square" rtlCol="0" anchor="ctr"/>
          <a:lstStyle/>
          <a:p>
            <a:pPr indent="0" marL="0">
              <a:buNone/>
            </a:pPr>
            <a:endParaRPr lang="en-US" dirty="0"/>
          </a:p>
        </p:txBody>
      </p:sp>
      <p:sp>
        <p:nvSpPr>
          <p:cNvPr id="28" name="Shape 26"/>
          <p:cNvSpPr/>
          <p:nvPr/>
        </p:nvSpPr>
        <p:spPr>
          <a:xfrm>
            <a:off x="585788" y="3357860"/>
            <a:ext cx="0" cy="971550"/>
          </a:xfrm>
          <a:prstGeom prst="line">
            <a:avLst/>
          </a:prstGeom>
          <a:noFill/>
          <a:ln w="28575">
            <a:solidFill>
              <a:srgbClr val="0A0A0B"/>
            </a:solidFill>
            <a:prstDash val="solid"/>
          </a:ln>
        </p:spPr>
      </p:sp>
      <p:sp>
        <p:nvSpPr>
          <p:cNvPr id="29" name="Text 27"/>
          <p:cNvSpPr/>
          <p:nvPr/>
        </p:nvSpPr>
        <p:spPr>
          <a:xfrm>
            <a:off x="771525" y="3472160"/>
            <a:ext cx="7629525" cy="571500"/>
          </a:xfrm>
          <a:prstGeom prst="rect">
            <a:avLst/>
          </a:prstGeom>
          <a:noFill/>
          <a:ln/>
        </p:spPr>
        <p:txBody>
          <a:bodyPr wrap="square" lIns="0" tIns="0" rIns="0" bIns="0" rtlCol="0" anchor="t"/>
          <a:lstStyle/>
          <a:p>
            <a:pPr algn="l" indent="0" marL="0">
              <a:lnSpc>
                <a:spcPts val="1500"/>
              </a:lnSpc>
              <a:buNone/>
            </a:pPr>
            <a:r>
              <a:rPr lang="en-US" sz="938" i="1" dirty="0">
                <a:solidFill>
                  <a:srgbClr val="0A0A0B"/>
                </a:solidFill>
                <a:latin typeface="Georgia" pitchFamily="34" charset="0"/>
                <a:ea typeface="Georgia" pitchFamily="34" charset="-122"/>
                <a:cs typeface="Georgia" pitchFamily="34" charset="-120"/>
              </a:rPr>
              <a:t>"Crie cinco slides para voluntários na entrega de uma horta comunitária fictícia: propósito, papéis, uma checklist semanal, dúvidas e próximos passos. Fatos confirmados: três canteiros elevados; rega às terças e sábados; ferramentas em um galpão compartilhado. Não invente orçamentos, safras, datas ou depoimentos."</a:t>
            </a:r>
            <a:endParaRPr lang="en-US" sz="938" dirty="0"/>
          </a:p>
        </p:txBody>
      </p:sp>
      <p:sp>
        <p:nvSpPr>
          <p:cNvPr id="30" name="Text 28"/>
          <p:cNvSpPr/>
          <p:nvPr/>
        </p:nvSpPr>
        <p:spPr>
          <a:xfrm>
            <a:off x="771525" y="4119860"/>
            <a:ext cx="7934706" cy="95250"/>
          </a:xfrm>
          <a:prstGeom prst="rect">
            <a:avLst/>
          </a:prstGeom>
          <a:noFill/>
          <a:ln/>
        </p:spPr>
        <p:txBody>
          <a:bodyPr wrap="square" lIns="0" tIns="0" rIns="0" bIns="0" rtlCol="0" anchor="t"/>
          <a:lstStyle/>
          <a:p>
            <a:pPr algn="l" indent="0" marL="0">
              <a:buNone/>
            </a:pPr>
            <a:r>
              <a:rPr lang="en-US" sz="675" dirty="0">
                <a:solidFill>
                  <a:srgbClr val="0A0A0B"/>
                </a:solidFill>
                <a:latin typeface="Courier New" pitchFamily="34" charset="0"/>
                <a:ea typeface="Courier New" pitchFamily="34" charset="-122"/>
                <a:cs typeface="Courier New" pitchFamily="34" charset="-120"/>
              </a:rPr>
              <a:t>EXEMPLO DE PROMPT ORIGINAL — NÃO UM RESULTADO PROMETIDO</a:t>
            </a:r>
            <a:endParaRPr lang="en-US" sz="675" dirty="0"/>
          </a:p>
        </p:txBody>
      </p:sp>
      <p:sp>
        <p:nvSpPr>
          <p:cNvPr id="31" name="Text 29"/>
          <p:cNvSpPr/>
          <p:nvPr/>
        </p:nvSpPr>
        <p:spPr>
          <a:xfrm>
            <a:off x="571500" y="4467225"/>
            <a:ext cx="3021330"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BRIEFING · CRÉDITOS · FATOS CONFIRMADOS</a:t>
            </a:r>
            <a:endParaRPr lang="en-US" sz="750" dirty="0"/>
          </a:p>
        </p:txBody>
      </p:sp>
      <p:sp>
        <p:nvSpPr>
          <p:cNvPr id="32" name="Text 30"/>
          <p:cNvSpPr/>
          <p:nvPr/>
        </p:nvSpPr>
        <p:spPr>
          <a:xfrm>
            <a:off x="8348960" y="4467225"/>
            <a:ext cx="232481"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1.1</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8181A"/>
        </a:solidFill>
      </p:bgPr>
    </p:bg>
    <p:spTree>
      <p:nvGrpSpPr>
        <p:cNvPr id="1" name=""/>
        <p:cNvGrpSpPr/>
        <p:nvPr/>
      </p:nvGrpSpPr>
      <p:grpSpPr>
        <a:xfrm>
          <a:off x="0" y="0"/>
          <a:ext cx="0" cy="0"/>
          <a:chOff x="0" y="0"/>
          <a:chExt cx="0" cy="0"/>
        </a:xfrm>
      </p:grpSpPr>
      <p:sp>
        <p:nvSpPr>
          <p:cNvPr id="2" name="Text 0"/>
          <p:cNvSpPr/>
          <p:nvPr/>
        </p:nvSpPr>
        <p:spPr>
          <a:xfrm>
            <a:off x="571500" y="571500"/>
            <a:ext cx="1710178"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CAPÍTULO 1 · PRODUÇÃO</a:t>
            </a:r>
            <a:endParaRPr lang="en-US" sz="750" dirty="0"/>
          </a:p>
        </p:txBody>
      </p:sp>
      <p:sp>
        <p:nvSpPr>
          <p:cNvPr id="3" name="Text 1"/>
          <p:cNvSpPr/>
          <p:nvPr/>
        </p:nvSpPr>
        <p:spPr>
          <a:xfrm>
            <a:off x="8024366" y="571500"/>
            <a:ext cx="570059"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04 / 06</a:t>
            </a:r>
            <a:endParaRPr lang="en-US" sz="750" dirty="0"/>
          </a:p>
        </p:txBody>
      </p:sp>
      <p:sp>
        <p:nvSpPr>
          <p:cNvPr id="4" name="Text 2"/>
          <p:cNvSpPr/>
          <p:nvPr/>
        </p:nvSpPr>
        <p:spPr>
          <a:xfrm>
            <a:off x="571500" y="828675"/>
            <a:ext cx="8321040"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PASSO 02 · AI AGENT × NANO BANANA 2</a:t>
            </a:r>
            <a:endParaRPr lang="en-US" sz="750" dirty="0"/>
          </a:p>
        </p:txBody>
      </p:sp>
      <p:sp>
        <p:nvSpPr>
          <p:cNvPr id="5" name="Text 3"/>
          <p:cNvSpPr/>
          <p:nvPr/>
        </p:nvSpPr>
        <p:spPr>
          <a:xfrm>
            <a:off x="571500" y="1066800"/>
            <a:ext cx="8481060" cy="319980"/>
          </a:xfrm>
          <a:prstGeom prst="rect">
            <a:avLst/>
          </a:prstGeom>
          <a:noFill/>
          <a:ln/>
        </p:spPr>
        <p:txBody>
          <a:bodyPr wrap="none" lIns="0" tIns="0" rIns="0" bIns="0" rtlCol="0" anchor="t"/>
          <a:lstStyle/>
          <a:p>
            <a:pPr algn="l" indent="0" marL="0">
              <a:lnSpc>
                <a:spcPts val="2520"/>
              </a:lnSpc>
              <a:buNone/>
            </a:pPr>
            <a:r>
              <a:rPr lang="en-US" sz="2250" b="1" dirty="0">
                <a:solidFill>
                  <a:srgbClr val="F1EFEA"/>
                </a:solidFill>
                <a:latin typeface="Georgia" pitchFamily="34" charset="0"/>
                <a:ea typeface="Georgia" pitchFamily="34" charset="-122"/>
                <a:cs typeface="Georgia" pitchFamily="34" charset="-120"/>
              </a:rPr>
              <a:t>1.2 Escolha como os slides são feitos</a:t>
            </a:r>
            <a:endParaRPr lang="en-US" sz="2250" dirty="0"/>
          </a:p>
        </p:txBody>
      </p:sp>
      <p:sp>
        <p:nvSpPr>
          <p:cNvPr id="6" name="Shape 4"/>
          <p:cNvSpPr/>
          <p:nvPr/>
        </p:nvSpPr>
        <p:spPr>
          <a:xfrm>
            <a:off x="571500" y="1524893"/>
            <a:ext cx="3886200" cy="0"/>
          </a:xfrm>
          <a:prstGeom prst="line">
            <a:avLst/>
          </a:prstGeom>
          <a:noFill/>
          <a:ln w="9525">
            <a:solidFill>
              <a:srgbClr val="F1EFEA"/>
            </a:solidFill>
            <a:prstDash val="solid"/>
          </a:ln>
        </p:spPr>
      </p:sp>
      <p:sp>
        <p:nvSpPr>
          <p:cNvPr id="7" name="Text 5"/>
          <p:cNvSpPr/>
          <p:nvPr/>
        </p:nvSpPr>
        <p:spPr>
          <a:xfrm>
            <a:off x="571500" y="1643955"/>
            <a:ext cx="4041648" cy="104775"/>
          </a:xfrm>
          <a:prstGeom prst="rect">
            <a:avLst/>
          </a:prstGeom>
          <a:noFill/>
          <a:ln/>
        </p:spPr>
        <p:txBody>
          <a:bodyPr wrap="square" lIns="0" tIns="0" rIns="0" bIns="0" rtlCol="0" anchor="t"/>
          <a:lstStyle/>
          <a:p>
            <a:pPr algn="l" indent="0" marL="0">
              <a:buNone/>
            </a:pPr>
            <a:r>
              <a:rPr lang="en-US" sz="713" dirty="0">
                <a:solidFill>
                  <a:srgbClr val="F1EFEA"/>
                </a:solidFill>
                <a:latin typeface="Courier New" pitchFamily="34" charset="0"/>
                <a:ea typeface="Courier New" pitchFamily="34" charset="-122"/>
                <a:cs typeface="Courier New" pitchFamily="34" charset="-120"/>
              </a:rPr>
              <a:t>MODO LAYOUT</a:t>
            </a:r>
            <a:endParaRPr lang="en-US" sz="713" dirty="0"/>
          </a:p>
        </p:txBody>
      </p:sp>
      <p:sp>
        <p:nvSpPr>
          <p:cNvPr id="8" name="Text 6"/>
          <p:cNvSpPr/>
          <p:nvPr/>
        </p:nvSpPr>
        <p:spPr>
          <a:xfrm>
            <a:off x="571500" y="1805880"/>
            <a:ext cx="4041648" cy="238125"/>
          </a:xfrm>
          <a:prstGeom prst="rect">
            <a:avLst/>
          </a:prstGeom>
          <a:noFill/>
          <a:ln/>
        </p:spPr>
        <p:txBody>
          <a:bodyPr wrap="square" lIns="0" tIns="0" rIns="0" bIns="0" rtlCol="0" anchor="t"/>
          <a:lstStyle/>
          <a:p>
            <a:pPr algn="l" indent="0" marL="0">
              <a:buNone/>
            </a:pPr>
            <a:r>
              <a:rPr lang="en-US" sz="1575" b="1" dirty="0">
                <a:solidFill>
                  <a:srgbClr val="F1EFEA"/>
                </a:solidFill>
                <a:latin typeface="Georgia" pitchFamily="34" charset="0"/>
                <a:ea typeface="Georgia" pitchFamily="34" charset="-122"/>
                <a:cs typeface="Georgia" pitchFamily="34" charset="-120"/>
              </a:rPr>
              <a:t>AI Agent</a:t>
            </a:r>
            <a:endParaRPr lang="en-US" sz="1575" dirty="0"/>
          </a:p>
        </p:txBody>
      </p:sp>
      <p:sp>
        <p:nvSpPr>
          <p:cNvPr id="9" name="Text 7"/>
          <p:cNvSpPr/>
          <p:nvPr/>
        </p:nvSpPr>
        <p:spPr>
          <a:xfrm>
            <a:off x="571500" y="2110680"/>
            <a:ext cx="3886200" cy="354211"/>
          </a:xfrm>
          <a:prstGeom prst="rect">
            <a:avLst/>
          </a:prstGeom>
          <a:noFill/>
          <a:ln/>
        </p:spPr>
        <p:txBody>
          <a:bodyPr wrap="square" lIns="0" tIns="0" rIns="0" bIns="0" rtlCol="0" anchor="t"/>
          <a:lstStyle/>
          <a:p>
            <a:pPr algn="l" indent="0" marL="0">
              <a:lnSpc>
                <a:spcPts val="1395"/>
              </a:lnSpc>
              <a:buNone/>
            </a:pPr>
            <a:r>
              <a:rPr lang="en-US" sz="900" dirty="0">
                <a:solidFill>
                  <a:srgbClr val="F1EFEA"/>
                </a:solidFill>
                <a:latin typeface="Microsoft YaHei" pitchFamily="34" charset="0"/>
                <a:ea typeface="Microsoft YaHei" pitchFamily="34" charset="-122"/>
                <a:cs typeface="Microsoft YaHei" pitchFamily="34" charset="-120"/>
              </a:rPr>
              <a:t>Constrói os layouts dos slides e pode gerar elementos editáveis no arquivo exportado — inspecione em vez de presumir.</a:t>
            </a:r>
            <a:endParaRPr lang="en-US" sz="900" dirty="0"/>
          </a:p>
        </p:txBody>
      </p:sp>
      <p:sp>
        <p:nvSpPr>
          <p:cNvPr id="10" name="Shape 8"/>
          <p:cNvSpPr/>
          <p:nvPr/>
        </p:nvSpPr>
        <p:spPr>
          <a:xfrm>
            <a:off x="4686300" y="1524893"/>
            <a:ext cx="3886200" cy="0"/>
          </a:xfrm>
          <a:prstGeom prst="line">
            <a:avLst/>
          </a:prstGeom>
          <a:noFill/>
          <a:ln w="9525">
            <a:solidFill>
              <a:srgbClr val="F1EFEA"/>
            </a:solidFill>
            <a:prstDash val="solid"/>
          </a:ln>
        </p:spPr>
      </p:sp>
      <p:sp>
        <p:nvSpPr>
          <p:cNvPr id="11" name="Text 9"/>
          <p:cNvSpPr/>
          <p:nvPr/>
        </p:nvSpPr>
        <p:spPr>
          <a:xfrm>
            <a:off x="4686300" y="1643955"/>
            <a:ext cx="4041648" cy="104775"/>
          </a:xfrm>
          <a:prstGeom prst="rect">
            <a:avLst/>
          </a:prstGeom>
          <a:noFill/>
          <a:ln/>
        </p:spPr>
        <p:txBody>
          <a:bodyPr wrap="square" lIns="0" tIns="0" rIns="0" bIns="0" rtlCol="0" anchor="t"/>
          <a:lstStyle/>
          <a:p>
            <a:pPr algn="l" indent="0" marL="0">
              <a:buNone/>
            </a:pPr>
            <a:r>
              <a:rPr lang="en-US" sz="713" dirty="0">
                <a:solidFill>
                  <a:srgbClr val="F1EFEA"/>
                </a:solidFill>
                <a:latin typeface="Courier New" pitchFamily="34" charset="0"/>
                <a:ea typeface="Courier New" pitchFamily="34" charset="-122"/>
                <a:cs typeface="Courier New" pitchFamily="34" charset="-120"/>
              </a:rPr>
              <a:t>MODO IMAGEM</a:t>
            </a:r>
            <a:endParaRPr lang="en-US" sz="713" dirty="0"/>
          </a:p>
        </p:txBody>
      </p:sp>
      <p:sp>
        <p:nvSpPr>
          <p:cNvPr id="12" name="Text 10"/>
          <p:cNvSpPr/>
          <p:nvPr/>
        </p:nvSpPr>
        <p:spPr>
          <a:xfrm>
            <a:off x="4686300" y="1805880"/>
            <a:ext cx="4041648" cy="238125"/>
          </a:xfrm>
          <a:prstGeom prst="rect">
            <a:avLst/>
          </a:prstGeom>
          <a:noFill/>
          <a:ln/>
        </p:spPr>
        <p:txBody>
          <a:bodyPr wrap="square" lIns="0" tIns="0" rIns="0" bIns="0" rtlCol="0" anchor="t"/>
          <a:lstStyle/>
          <a:p>
            <a:pPr algn="l" indent="0" marL="0">
              <a:buNone/>
            </a:pPr>
            <a:r>
              <a:rPr lang="en-US" sz="1575" b="1" dirty="0">
                <a:solidFill>
                  <a:srgbClr val="F1EFEA"/>
                </a:solidFill>
                <a:latin typeface="Georgia" pitchFamily="34" charset="0"/>
                <a:ea typeface="Georgia" pitchFamily="34" charset="-122"/>
                <a:cs typeface="Georgia" pitchFamily="34" charset="-120"/>
              </a:rPr>
              <a:t>Nano Banana 2</a:t>
            </a:r>
            <a:endParaRPr lang="en-US" sz="1575" dirty="0"/>
          </a:p>
        </p:txBody>
      </p:sp>
      <p:sp>
        <p:nvSpPr>
          <p:cNvPr id="13" name="Text 11"/>
          <p:cNvSpPr/>
          <p:nvPr/>
        </p:nvSpPr>
        <p:spPr>
          <a:xfrm>
            <a:off x="4686300" y="2110680"/>
            <a:ext cx="3886200" cy="354211"/>
          </a:xfrm>
          <a:prstGeom prst="rect">
            <a:avLst/>
          </a:prstGeom>
          <a:noFill/>
          <a:ln/>
        </p:spPr>
        <p:txBody>
          <a:bodyPr wrap="square" lIns="0" tIns="0" rIns="0" bIns="0" rtlCol="0" anchor="t"/>
          <a:lstStyle/>
          <a:p>
            <a:pPr algn="l" indent="0" marL="0">
              <a:lnSpc>
                <a:spcPts val="1395"/>
              </a:lnSpc>
              <a:buNone/>
            </a:pPr>
            <a:r>
              <a:rPr lang="en-US" sz="900" dirty="0">
                <a:solidFill>
                  <a:srgbClr val="F1EFEA"/>
                </a:solidFill>
                <a:latin typeface="Microsoft YaHei" pitchFamily="34" charset="0"/>
                <a:ea typeface="Microsoft YaHei" pitchFamily="34" charset="-122"/>
                <a:cs typeface="Microsoft YaHei" pitchFamily="34" charset="-120"/>
              </a:rPr>
              <a:t>Cria slides de imagem exportados como figura de página inteira — o texto não é editável individualmente no PowerPoint.</a:t>
            </a:r>
            <a:endParaRPr lang="en-US" sz="900" dirty="0"/>
          </a:p>
        </p:txBody>
      </p:sp>
      <p:sp>
        <p:nvSpPr>
          <p:cNvPr id="14" name="Text 12"/>
          <p:cNvSpPr/>
          <p:nvPr/>
        </p:nvSpPr>
        <p:spPr>
          <a:xfrm>
            <a:off x="571500" y="2598241"/>
            <a:ext cx="2578001" cy="728663"/>
          </a:xfrm>
          <a:prstGeom prst="rect">
            <a:avLst/>
          </a:prstGeom>
          <a:solidFill>
            <a:srgbClr val="0A0A0B"/>
          </a:solidFill>
          <a:ln/>
        </p:spPr>
        <p:txBody>
          <a:bodyPr wrap="square" rtlCol="0" anchor="ctr"/>
          <a:lstStyle/>
          <a:p>
            <a:pPr indent="0" marL="0">
              <a:buNone/>
            </a:pPr>
            <a:endParaRPr lang="en-US" dirty="0"/>
          </a:p>
        </p:txBody>
      </p:sp>
      <p:sp>
        <p:nvSpPr>
          <p:cNvPr id="15" name="Shape 13"/>
          <p:cNvSpPr/>
          <p:nvPr/>
        </p:nvSpPr>
        <p:spPr>
          <a:xfrm>
            <a:off x="571500" y="2607766"/>
            <a:ext cx="2578001" cy="0"/>
          </a:xfrm>
          <a:prstGeom prst="line">
            <a:avLst/>
          </a:prstGeom>
          <a:noFill/>
          <a:ln w="19050">
            <a:solidFill>
              <a:srgbClr val="F1EFEA"/>
            </a:solidFill>
            <a:prstDash val="solid"/>
          </a:ln>
        </p:spPr>
      </p:sp>
      <p:sp>
        <p:nvSpPr>
          <p:cNvPr id="16" name="Text 14"/>
          <p:cNvSpPr/>
          <p:nvPr/>
        </p:nvSpPr>
        <p:spPr>
          <a:xfrm>
            <a:off x="704850" y="2731591"/>
            <a:ext cx="2403753" cy="95250"/>
          </a:xfrm>
          <a:prstGeom prst="rect">
            <a:avLst/>
          </a:prstGeom>
          <a:noFill/>
          <a:ln/>
        </p:spPr>
        <p:txBody>
          <a:bodyPr wrap="square" lIns="0" tIns="0" rIns="0" bIns="0" rtlCol="0" anchor="t"/>
          <a:lstStyle/>
          <a:p>
            <a:pPr algn="l" indent="0" marL="0">
              <a:buNone/>
            </a:pPr>
            <a:r>
              <a:rPr lang="en-US" sz="675" dirty="0">
                <a:solidFill>
                  <a:srgbClr val="F1EFEA"/>
                </a:solidFill>
                <a:latin typeface="Courier New" pitchFamily="34" charset="0"/>
                <a:ea typeface="Courier New" pitchFamily="34" charset="-122"/>
                <a:cs typeface="Courier New" pitchFamily="34" charset="-120"/>
              </a:rPr>
              <a:t>CONTAGEM DE SLIDES</a:t>
            </a:r>
            <a:endParaRPr lang="en-US" sz="675" dirty="0"/>
          </a:p>
        </p:txBody>
      </p:sp>
      <p:sp>
        <p:nvSpPr>
          <p:cNvPr id="17" name="Text 15"/>
          <p:cNvSpPr/>
          <p:nvPr/>
        </p:nvSpPr>
        <p:spPr>
          <a:xfrm>
            <a:off x="704850" y="2883991"/>
            <a:ext cx="2311301" cy="328613"/>
          </a:xfrm>
          <a:prstGeom prst="rect">
            <a:avLst/>
          </a:prstGeom>
          <a:noFill/>
          <a:ln/>
        </p:spPr>
        <p:txBody>
          <a:bodyPr wrap="square" lIns="0" tIns="0" rIns="0" bIns="0" rtlCol="0" anchor="t"/>
          <a:lstStyle/>
          <a:p>
            <a:pPr algn="l" indent="0" marL="0">
              <a:lnSpc>
                <a:spcPts val="1294"/>
              </a:lnSpc>
              <a:buNone/>
            </a:pPr>
            <a:r>
              <a:rPr lang="en-US" sz="863" dirty="0">
                <a:solidFill>
                  <a:srgbClr val="F1EFEA"/>
                </a:solidFill>
                <a:latin typeface="Microsoft YaHei" pitchFamily="34" charset="0"/>
                <a:ea typeface="Microsoft YaHei" pitchFamily="34" charset="-122"/>
                <a:cs typeface="Microsoft YaHei" pitchFamily="34" charset="-120"/>
              </a:rPr>
              <a:t>Use a quantidade oferecida pela sua conta.</a:t>
            </a:r>
            <a:endParaRPr lang="en-US" sz="863" dirty="0"/>
          </a:p>
        </p:txBody>
      </p:sp>
      <p:sp>
        <p:nvSpPr>
          <p:cNvPr id="18" name="Text 16"/>
          <p:cNvSpPr/>
          <p:nvPr/>
        </p:nvSpPr>
        <p:spPr>
          <a:xfrm>
            <a:off x="3282851" y="2598241"/>
            <a:ext cx="2578150" cy="728663"/>
          </a:xfrm>
          <a:prstGeom prst="rect">
            <a:avLst/>
          </a:prstGeom>
          <a:solidFill>
            <a:srgbClr val="0A0A0B"/>
          </a:solidFill>
          <a:ln/>
        </p:spPr>
        <p:txBody>
          <a:bodyPr wrap="square" rtlCol="0" anchor="ctr"/>
          <a:lstStyle/>
          <a:p>
            <a:pPr indent="0" marL="0">
              <a:buNone/>
            </a:pPr>
            <a:endParaRPr lang="en-US" dirty="0"/>
          </a:p>
        </p:txBody>
      </p:sp>
      <p:sp>
        <p:nvSpPr>
          <p:cNvPr id="19" name="Shape 17"/>
          <p:cNvSpPr/>
          <p:nvPr/>
        </p:nvSpPr>
        <p:spPr>
          <a:xfrm>
            <a:off x="3282851" y="2607766"/>
            <a:ext cx="2578150" cy="0"/>
          </a:xfrm>
          <a:prstGeom prst="line">
            <a:avLst/>
          </a:prstGeom>
          <a:noFill/>
          <a:ln w="19050">
            <a:solidFill>
              <a:srgbClr val="F1EFEA"/>
            </a:solidFill>
            <a:prstDash val="solid"/>
          </a:ln>
        </p:spPr>
      </p:sp>
      <p:sp>
        <p:nvSpPr>
          <p:cNvPr id="20" name="Text 18"/>
          <p:cNvSpPr/>
          <p:nvPr/>
        </p:nvSpPr>
        <p:spPr>
          <a:xfrm>
            <a:off x="3416201" y="2731591"/>
            <a:ext cx="2403908" cy="95250"/>
          </a:xfrm>
          <a:prstGeom prst="rect">
            <a:avLst/>
          </a:prstGeom>
          <a:noFill/>
          <a:ln/>
        </p:spPr>
        <p:txBody>
          <a:bodyPr wrap="square" lIns="0" tIns="0" rIns="0" bIns="0" rtlCol="0" anchor="t"/>
          <a:lstStyle/>
          <a:p>
            <a:pPr algn="l" indent="0" marL="0">
              <a:buNone/>
            </a:pPr>
            <a:r>
              <a:rPr lang="en-US" sz="675" dirty="0">
                <a:solidFill>
                  <a:srgbClr val="F1EFEA"/>
                </a:solidFill>
                <a:latin typeface="Courier New" pitchFamily="34" charset="0"/>
                <a:ea typeface="Courier New" pitchFamily="34" charset="-122"/>
                <a:cs typeface="Courier New" pitchFamily="34" charset="-120"/>
              </a:rPr>
              <a:t>IDIOMA DE SAÍDA</a:t>
            </a:r>
            <a:endParaRPr lang="en-US" sz="675" dirty="0"/>
          </a:p>
        </p:txBody>
      </p:sp>
      <p:sp>
        <p:nvSpPr>
          <p:cNvPr id="21" name="Text 19"/>
          <p:cNvSpPr/>
          <p:nvPr/>
        </p:nvSpPr>
        <p:spPr>
          <a:xfrm>
            <a:off x="3416201" y="2883991"/>
            <a:ext cx="2311450" cy="328613"/>
          </a:xfrm>
          <a:prstGeom prst="rect">
            <a:avLst/>
          </a:prstGeom>
          <a:noFill/>
          <a:ln/>
        </p:spPr>
        <p:txBody>
          <a:bodyPr wrap="square" lIns="0" tIns="0" rIns="0" bIns="0" rtlCol="0" anchor="t"/>
          <a:lstStyle/>
          <a:p>
            <a:pPr algn="l" indent="0" marL="0">
              <a:lnSpc>
                <a:spcPts val="1294"/>
              </a:lnSpc>
              <a:buNone/>
            </a:pPr>
            <a:r>
              <a:rPr lang="en-US" sz="863" dirty="0">
                <a:solidFill>
                  <a:srgbClr val="F1EFEA"/>
                </a:solidFill>
                <a:latin typeface="Microsoft YaHei" pitchFamily="34" charset="0"/>
                <a:ea typeface="Microsoft YaHei" pitchFamily="34" charset="-122"/>
                <a:cs typeface="Microsoft YaHei" pitchFamily="34" charset="-120"/>
              </a:rPr>
              <a:t>Definido por tarefa — independente do idioma do site.</a:t>
            </a:r>
            <a:endParaRPr lang="en-US" sz="863" dirty="0"/>
          </a:p>
        </p:txBody>
      </p:sp>
      <p:sp>
        <p:nvSpPr>
          <p:cNvPr id="22" name="Text 20"/>
          <p:cNvSpPr/>
          <p:nvPr/>
        </p:nvSpPr>
        <p:spPr>
          <a:xfrm>
            <a:off x="5994350" y="2598241"/>
            <a:ext cx="2578001" cy="728663"/>
          </a:xfrm>
          <a:prstGeom prst="rect">
            <a:avLst/>
          </a:prstGeom>
          <a:solidFill>
            <a:srgbClr val="0A0A0B"/>
          </a:solidFill>
          <a:ln/>
        </p:spPr>
        <p:txBody>
          <a:bodyPr wrap="square" rtlCol="0" anchor="ctr"/>
          <a:lstStyle/>
          <a:p>
            <a:pPr indent="0" marL="0">
              <a:buNone/>
            </a:pPr>
            <a:endParaRPr lang="en-US" dirty="0"/>
          </a:p>
        </p:txBody>
      </p:sp>
      <p:sp>
        <p:nvSpPr>
          <p:cNvPr id="23" name="Shape 21"/>
          <p:cNvSpPr/>
          <p:nvPr/>
        </p:nvSpPr>
        <p:spPr>
          <a:xfrm>
            <a:off x="5994350" y="2607766"/>
            <a:ext cx="2578001" cy="0"/>
          </a:xfrm>
          <a:prstGeom prst="line">
            <a:avLst/>
          </a:prstGeom>
          <a:noFill/>
          <a:ln w="19050">
            <a:solidFill>
              <a:srgbClr val="F1EFEA"/>
            </a:solidFill>
            <a:prstDash val="solid"/>
          </a:ln>
        </p:spPr>
      </p:sp>
      <p:sp>
        <p:nvSpPr>
          <p:cNvPr id="24" name="Text 22"/>
          <p:cNvSpPr/>
          <p:nvPr/>
        </p:nvSpPr>
        <p:spPr>
          <a:xfrm>
            <a:off x="6127700" y="2731591"/>
            <a:ext cx="2403753" cy="95250"/>
          </a:xfrm>
          <a:prstGeom prst="rect">
            <a:avLst/>
          </a:prstGeom>
          <a:noFill/>
          <a:ln/>
        </p:spPr>
        <p:txBody>
          <a:bodyPr wrap="square" lIns="0" tIns="0" rIns="0" bIns="0" rtlCol="0" anchor="t"/>
          <a:lstStyle/>
          <a:p>
            <a:pPr algn="l" indent="0" marL="0">
              <a:buNone/>
            </a:pPr>
            <a:r>
              <a:rPr lang="en-US" sz="675" dirty="0">
                <a:solidFill>
                  <a:srgbClr val="F1EFEA"/>
                </a:solidFill>
                <a:latin typeface="Courier New" pitchFamily="34" charset="0"/>
                <a:ea typeface="Courier New" pitchFamily="34" charset="-122"/>
                <a:cs typeface="Courier New" pitchFamily="34" charset="-120"/>
              </a:rPr>
              <a:t>AVANÇADO</a:t>
            </a:r>
            <a:endParaRPr lang="en-US" sz="675" dirty="0"/>
          </a:p>
        </p:txBody>
      </p:sp>
      <p:sp>
        <p:nvSpPr>
          <p:cNvPr id="25" name="Text 23"/>
          <p:cNvSpPr/>
          <p:nvPr/>
        </p:nvSpPr>
        <p:spPr>
          <a:xfrm>
            <a:off x="6127700" y="2883991"/>
            <a:ext cx="2311301" cy="328613"/>
          </a:xfrm>
          <a:prstGeom prst="rect">
            <a:avLst/>
          </a:prstGeom>
          <a:noFill/>
          <a:ln/>
        </p:spPr>
        <p:txBody>
          <a:bodyPr wrap="square" lIns="0" tIns="0" rIns="0" bIns="0" rtlCol="0" anchor="t"/>
          <a:lstStyle/>
          <a:p>
            <a:pPr algn="l" indent="0" marL="0">
              <a:lnSpc>
                <a:spcPts val="1294"/>
              </a:lnSpc>
              <a:buNone/>
            </a:pPr>
            <a:r>
              <a:rPr lang="en-US" sz="863" dirty="0">
                <a:solidFill>
                  <a:srgbClr val="F1EFEA"/>
                </a:solidFill>
                <a:latin typeface="Microsoft YaHei" pitchFamily="34" charset="0"/>
                <a:ea typeface="Microsoft YaHei" pitchFamily="34" charset="-122"/>
                <a:cs typeface="Microsoft YaHei" pitchFamily="34" charset="-120"/>
              </a:rPr>
              <a:t>Ilustrações opcionais (podem gerar cobranças) e busca na web.</a:t>
            </a:r>
            <a:endParaRPr lang="en-US" sz="863" dirty="0"/>
          </a:p>
        </p:txBody>
      </p:sp>
      <p:sp>
        <p:nvSpPr>
          <p:cNvPr id="26" name="Text 24"/>
          <p:cNvSpPr/>
          <p:nvPr/>
        </p:nvSpPr>
        <p:spPr>
          <a:xfrm>
            <a:off x="571500" y="3498354"/>
            <a:ext cx="8001000" cy="624780"/>
          </a:xfrm>
          <a:prstGeom prst="rect">
            <a:avLst/>
          </a:prstGeom>
          <a:solidFill>
            <a:srgbClr val="0A0A0B"/>
          </a:solidFill>
          <a:ln/>
        </p:spPr>
        <p:txBody>
          <a:bodyPr wrap="square" rtlCol="0" anchor="ctr"/>
          <a:lstStyle/>
          <a:p>
            <a:pPr indent="0" marL="0">
              <a:buNone/>
            </a:pPr>
            <a:endParaRPr lang="en-US" dirty="0"/>
          </a:p>
        </p:txBody>
      </p:sp>
      <p:sp>
        <p:nvSpPr>
          <p:cNvPr id="27" name="Shape 25"/>
          <p:cNvSpPr/>
          <p:nvPr/>
        </p:nvSpPr>
        <p:spPr>
          <a:xfrm>
            <a:off x="585788" y="3498354"/>
            <a:ext cx="0" cy="624780"/>
          </a:xfrm>
          <a:prstGeom prst="line">
            <a:avLst/>
          </a:prstGeom>
          <a:noFill/>
          <a:ln w="28575">
            <a:solidFill>
              <a:srgbClr val="F1EFEA"/>
            </a:solidFill>
            <a:prstDash val="solid"/>
          </a:ln>
        </p:spPr>
      </p:sp>
      <p:sp>
        <p:nvSpPr>
          <p:cNvPr id="28" name="Text 26"/>
          <p:cNvSpPr/>
          <p:nvPr/>
        </p:nvSpPr>
        <p:spPr>
          <a:xfrm>
            <a:off x="771525" y="3612654"/>
            <a:ext cx="7629525" cy="396180"/>
          </a:xfrm>
          <a:prstGeom prst="rect">
            <a:avLst/>
          </a:prstGeom>
          <a:noFill/>
          <a:ln/>
        </p:spPr>
        <p:txBody>
          <a:bodyPr wrap="square" lIns="0" tIns="0" rIns="0" bIns="0" rtlCol="0" anchor="t"/>
          <a:lstStyle/>
          <a:p>
            <a:pPr algn="l" indent="0" marL="0">
              <a:lnSpc>
                <a:spcPts val="1560"/>
              </a:lnSpc>
              <a:buNone/>
            </a:pPr>
            <a:r>
              <a:rPr lang="en-US" sz="975" i="1" dirty="0">
                <a:solidFill>
                  <a:srgbClr val="F1EFEA"/>
                </a:solidFill>
                <a:latin typeface="Georgia" pitchFamily="34" charset="0"/>
                <a:ea typeface="Georgia" pitchFamily="34" charset="-122"/>
                <a:cs typeface="Georgia" pitchFamily="34" charset="-120"/>
              </a:rPr>
              <a:t>Com a busca habilitada, verifique cada fato externo e cada fonte. Para um rascunho baseado apenas no seu material, desative a busca e selecione "Sem imagens".</a:t>
            </a:r>
            <a:endParaRPr lang="en-US" sz="975" dirty="0"/>
          </a:p>
        </p:txBody>
      </p:sp>
      <p:sp>
        <p:nvSpPr>
          <p:cNvPr id="29" name="Text 27"/>
          <p:cNvSpPr/>
          <p:nvPr/>
        </p:nvSpPr>
        <p:spPr>
          <a:xfrm>
            <a:off x="571500" y="4467225"/>
            <a:ext cx="3021330"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AI AGENT · NANO BANANA 2 · BUSCA NA WEB</a:t>
            </a:r>
            <a:endParaRPr lang="en-US" sz="750" dirty="0"/>
          </a:p>
        </p:txBody>
      </p:sp>
      <p:sp>
        <p:nvSpPr>
          <p:cNvPr id="30" name="Text 28"/>
          <p:cNvSpPr/>
          <p:nvPr/>
        </p:nvSpPr>
        <p:spPr>
          <a:xfrm>
            <a:off x="8348960" y="4467225"/>
            <a:ext cx="232481"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1.2</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8E5DE"/>
        </a:solidFill>
      </p:bgPr>
    </p:bg>
    <p:spTree>
      <p:nvGrpSpPr>
        <p:cNvPr id="1" name=""/>
        <p:cNvGrpSpPr/>
        <p:nvPr/>
      </p:nvGrpSpPr>
      <p:grpSpPr>
        <a:xfrm>
          <a:off x="0" y="0"/>
          <a:ext cx="0" cy="0"/>
          <a:chOff x="0" y="0"/>
          <a:chExt cx="0" cy="0"/>
        </a:xfrm>
      </p:grpSpPr>
      <p:sp>
        <p:nvSpPr>
          <p:cNvPr id="2" name="Text 0"/>
          <p:cNvSpPr/>
          <p:nvPr/>
        </p:nvSpPr>
        <p:spPr>
          <a:xfrm>
            <a:off x="571500" y="571500"/>
            <a:ext cx="1628763"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CAPÍTULO 1 · ENTREGA</a:t>
            </a:r>
            <a:endParaRPr lang="en-US" sz="750" dirty="0"/>
          </a:p>
        </p:txBody>
      </p:sp>
      <p:sp>
        <p:nvSpPr>
          <p:cNvPr id="3" name="Text 1"/>
          <p:cNvSpPr/>
          <p:nvPr/>
        </p:nvSpPr>
        <p:spPr>
          <a:xfrm>
            <a:off x="8024366" y="571500"/>
            <a:ext cx="570059"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05 / 06</a:t>
            </a:r>
            <a:endParaRPr lang="en-US" sz="750" dirty="0"/>
          </a:p>
        </p:txBody>
      </p:sp>
      <p:sp>
        <p:nvSpPr>
          <p:cNvPr id="4" name="Text 2"/>
          <p:cNvSpPr/>
          <p:nvPr/>
        </p:nvSpPr>
        <p:spPr>
          <a:xfrm>
            <a:off x="571500" y="828675"/>
            <a:ext cx="8321040"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PASSO 03 · DO ESPAÇO DE TRABALHO AO ARQUIVO</a:t>
            </a:r>
            <a:endParaRPr lang="en-US" sz="750" dirty="0"/>
          </a:p>
        </p:txBody>
      </p:sp>
      <p:sp>
        <p:nvSpPr>
          <p:cNvPr id="5" name="Text 3"/>
          <p:cNvSpPr/>
          <p:nvPr/>
        </p:nvSpPr>
        <p:spPr>
          <a:xfrm>
            <a:off x="571500" y="1085850"/>
            <a:ext cx="8481060" cy="319980"/>
          </a:xfrm>
          <a:prstGeom prst="rect">
            <a:avLst/>
          </a:prstGeom>
          <a:noFill/>
          <a:ln/>
        </p:spPr>
        <p:txBody>
          <a:bodyPr wrap="none" lIns="0" tIns="0" rIns="0" bIns="0" rtlCol="0" anchor="t"/>
          <a:lstStyle/>
          <a:p>
            <a:pPr algn="l" indent="0" marL="0">
              <a:lnSpc>
                <a:spcPts val="2520"/>
              </a:lnSpc>
              <a:buNone/>
            </a:pPr>
            <a:r>
              <a:rPr lang="en-US" sz="2250" b="1" dirty="0">
                <a:solidFill>
                  <a:srgbClr val="0A0A0B"/>
                </a:solidFill>
                <a:latin typeface="Georgia" pitchFamily="34" charset="0"/>
                <a:ea typeface="Georgia" pitchFamily="34" charset="-122"/>
                <a:cs typeface="Georgia" pitchFamily="34" charset="-120"/>
              </a:rPr>
              <a:t>1.3 Gere, revise e exporte</a:t>
            </a:r>
            <a:endParaRPr lang="en-US" sz="2250" dirty="0"/>
          </a:p>
        </p:txBody>
      </p:sp>
      <p:sp>
        <p:nvSpPr>
          <p:cNvPr id="6" name="Text 4"/>
          <p:cNvSpPr/>
          <p:nvPr/>
        </p:nvSpPr>
        <p:spPr>
          <a:xfrm>
            <a:off x="571500" y="1558230"/>
            <a:ext cx="7825740" cy="205680"/>
          </a:xfrm>
          <a:prstGeom prst="rect">
            <a:avLst/>
          </a:prstGeom>
          <a:noFill/>
          <a:ln/>
        </p:spPr>
        <p:txBody>
          <a:bodyPr wrap="square" lIns="0" tIns="0" rIns="0" bIns="0" rtlCol="0" anchor="t"/>
          <a:lstStyle/>
          <a:p>
            <a:pPr algn="l" indent="0" marL="0">
              <a:lnSpc>
                <a:spcPts val="1620"/>
              </a:lnSpc>
              <a:buNone/>
            </a:pPr>
            <a:r>
              <a:rPr lang="en-US" sz="1013" dirty="0">
                <a:solidFill>
                  <a:srgbClr val="0A0A0B"/>
                </a:solidFill>
                <a:latin typeface="Microsoft YaHei" pitchFamily="34" charset="0"/>
                <a:ea typeface="Microsoft YaHei" pitchFamily="34" charset="-122"/>
                <a:cs typeface="Microsoft YaHei" pitchFamily="34" charset="-120"/>
              </a:rPr>
              <a:t>Envie a tarefa uma única vez, leia cada slide gerado e só então leve o arquivo para o PowerPoint.</a:t>
            </a:r>
            <a:endParaRPr lang="en-US" sz="1013" dirty="0"/>
          </a:p>
        </p:txBody>
      </p:sp>
      <p:sp>
        <p:nvSpPr>
          <p:cNvPr id="7" name="Shape 5"/>
          <p:cNvSpPr/>
          <p:nvPr/>
        </p:nvSpPr>
        <p:spPr>
          <a:xfrm>
            <a:off x="571500" y="1978223"/>
            <a:ext cx="1871663" cy="0"/>
          </a:xfrm>
          <a:prstGeom prst="line">
            <a:avLst/>
          </a:prstGeom>
          <a:noFill/>
          <a:ln w="9525">
            <a:solidFill>
              <a:srgbClr val="0A0A0B"/>
            </a:solidFill>
            <a:prstDash val="solid"/>
          </a:ln>
        </p:spPr>
      </p:sp>
      <p:sp>
        <p:nvSpPr>
          <p:cNvPr id="8" name="Text 6"/>
          <p:cNvSpPr/>
          <p:nvPr/>
        </p:nvSpPr>
        <p:spPr>
          <a:xfrm>
            <a:off x="571500" y="2097286"/>
            <a:ext cx="1946529" cy="133350"/>
          </a:xfrm>
          <a:prstGeom prst="rect">
            <a:avLst/>
          </a:prstGeom>
          <a:noFill/>
          <a:ln/>
        </p:spPr>
        <p:txBody>
          <a:bodyPr wrap="square" lIns="0" tIns="0" rIns="0" bIns="0" rtlCol="0" anchor="t"/>
          <a:lstStyle/>
          <a:p>
            <a:pPr algn="l" indent="0" marL="0">
              <a:buNone/>
            </a:pPr>
            <a:r>
              <a:rPr lang="en-US" sz="900" i="1" dirty="0">
                <a:solidFill>
                  <a:srgbClr val="0A0A0B"/>
                </a:solidFill>
                <a:latin typeface="Georgia" pitchFamily="34" charset="0"/>
                <a:ea typeface="Georgia" pitchFamily="34" charset="-122"/>
                <a:cs typeface="Georgia" pitchFamily="34" charset="-120"/>
              </a:rPr>
              <a:t>01</a:t>
            </a:r>
            <a:endParaRPr lang="en-US" sz="900" dirty="0"/>
          </a:p>
        </p:txBody>
      </p:sp>
      <p:sp>
        <p:nvSpPr>
          <p:cNvPr id="9" name="Text 7"/>
          <p:cNvSpPr/>
          <p:nvPr/>
        </p:nvSpPr>
        <p:spPr>
          <a:xfrm>
            <a:off x="571500" y="2278261"/>
            <a:ext cx="1946529" cy="171450"/>
          </a:xfrm>
          <a:prstGeom prst="rect">
            <a:avLst/>
          </a:prstGeom>
          <a:noFill/>
          <a:ln/>
        </p:spPr>
        <p:txBody>
          <a:bodyPr wrap="square" lIns="0" tIns="0" rIns="0" bIns="0" rtlCol="0" anchor="t"/>
          <a:lstStyle/>
          <a:p>
            <a:pPr algn="l" indent="0" marL="0">
              <a:buNone/>
            </a:pPr>
            <a:r>
              <a:rPr lang="en-US" sz="1125" b="1" dirty="0">
                <a:solidFill>
                  <a:srgbClr val="0A0A0B"/>
                </a:solidFill>
                <a:latin typeface="Microsoft YaHei" pitchFamily="34" charset="0"/>
                <a:ea typeface="Microsoft YaHei" pitchFamily="34" charset="-122"/>
                <a:cs typeface="Microsoft YaHei" pitchFamily="34" charset="-120"/>
              </a:rPr>
              <a:t>Gerar</a:t>
            </a:r>
            <a:endParaRPr lang="en-US" sz="1125" dirty="0"/>
          </a:p>
        </p:txBody>
      </p:sp>
      <p:sp>
        <p:nvSpPr>
          <p:cNvPr id="10" name="Text 8"/>
          <p:cNvSpPr/>
          <p:nvPr/>
        </p:nvSpPr>
        <p:spPr>
          <a:xfrm>
            <a:off x="571500" y="2506861"/>
            <a:ext cx="1871663" cy="508992"/>
          </a:xfrm>
          <a:prstGeom prst="rect">
            <a:avLst/>
          </a:prstGeom>
          <a:noFill/>
          <a:ln/>
        </p:spPr>
        <p:txBody>
          <a:bodyPr wrap="square" lIns="0" tIns="0" rIns="0" bIns="0" rtlCol="0" anchor="t"/>
          <a:lstStyle/>
          <a:p>
            <a:pPr algn="l" indent="0" marL="0">
              <a:lnSpc>
                <a:spcPts val="1337"/>
              </a:lnSpc>
              <a:buNone/>
            </a:pPr>
            <a:r>
              <a:rPr lang="en-US" sz="863" dirty="0">
                <a:solidFill>
                  <a:srgbClr val="0A0A0B"/>
                </a:solidFill>
                <a:latin typeface="Microsoft YaHei" pitchFamily="34" charset="0"/>
                <a:ea typeface="Microsoft YaHei" pitchFamily="34" charset="-122"/>
                <a:cs typeface="Microsoft YaHei" pitchFamily="34" charset="-120"/>
              </a:rPr>
              <a:t>Envie uma vez e mantenha o espaço de trabalho aberto enquanto a tarefa roda.</a:t>
            </a:r>
            <a:endParaRPr lang="en-US" sz="863" dirty="0"/>
          </a:p>
        </p:txBody>
      </p:sp>
      <p:sp>
        <p:nvSpPr>
          <p:cNvPr id="11" name="Shape 9"/>
          <p:cNvSpPr/>
          <p:nvPr/>
        </p:nvSpPr>
        <p:spPr>
          <a:xfrm>
            <a:off x="2614613" y="1978223"/>
            <a:ext cx="1871663" cy="0"/>
          </a:xfrm>
          <a:prstGeom prst="line">
            <a:avLst/>
          </a:prstGeom>
          <a:noFill/>
          <a:ln w="9525">
            <a:solidFill>
              <a:srgbClr val="0A0A0B"/>
            </a:solidFill>
            <a:prstDash val="solid"/>
          </a:ln>
        </p:spPr>
      </p:sp>
      <p:sp>
        <p:nvSpPr>
          <p:cNvPr id="12" name="Text 10"/>
          <p:cNvSpPr/>
          <p:nvPr/>
        </p:nvSpPr>
        <p:spPr>
          <a:xfrm>
            <a:off x="2614613" y="2097286"/>
            <a:ext cx="1946529" cy="133350"/>
          </a:xfrm>
          <a:prstGeom prst="rect">
            <a:avLst/>
          </a:prstGeom>
          <a:noFill/>
          <a:ln/>
        </p:spPr>
        <p:txBody>
          <a:bodyPr wrap="square" lIns="0" tIns="0" rIns="0" bIns="0" rtlCol="0" anchor="t"/>
          <a:lstStyle/>
          <a:p>
            <a:pPr algn="l" indent="0" marL="0">
              <a:buNone/>
            </a:pPr>
            <a:r>
              <a:rPr lang="en-US" sz="900" i="1" dirty="0">
                <a:solidFill>
                  <a:srgbClr val="0A0A0B"/>
                </a:solidFill>
                <a:latin typeface="Georgia" pitchFamily="34" charset="0"/>
                <a:ea typeface="Georgia" pitchFamily="34" charset="-122"/>
                <a:cs typeface="Georgia" pitchFamily="34" charset="-120"/>
              </a:rPr>
              <a:t>02</a:t>
            </a:r>
            <a:endParaRPr lang="en-US" sz="900" dirty="0"/>
          </a:p>
        </p:txBody>
      </p:sp>
      <p:sp>
        <p:nvSpPr>
          <p:cNvPr id="13" name="Text 11"/>
          <p:cNvSpPr/>
          <p:nvPr/>
        </p:nvSpPr>
        <p:spPr>
          <a:xfrm>
            <a:off x="2614613" y="2278261"/>
            <a:ext cx="1946529" cy="171450"/>
          </a:xfrm>
          <a:prstGeom prst="rect">
            <a:avLst/>
          </a:prstGeom>
          <a:noFill/>
          <a:ln/>
        </p:spPr>
        <p:txBody>
          <a:bodyPr wrap="square" lIns="0" tIns="0" rIns="0" bIns="0" rtlCol="0" anchor="t"/>
          <a:lstStyle/>
          <a:p>
            <a:pPr algn="l" indent="0" marL="0">
              <a:buNone/>
            </a:pPr>
            <a:r>
              <a:rPr lang="en-US" sz="1125" b="1" dirty="0">
                <a:solidFill>
                  <a:srgbClr val="0A0A0B"/>
                </a:solidFill>
                <a:latin typeface="Microsoft YaHei" pitchFamily="34" charset="0"/>
                <a:ea typeface="Microsoft YaHei" pitchFamily="34" charset="-122"/>
                <a:cs typeface="Microsoft YaHei" pitchFamily="34" charset="-120"/>
              </a:rPr>
              <a:t>Revisar</a:t>
            </a:r>
            <a:endParaRPr lang="en-US" sz="1125" dirty="0"/>
          </a:p>
        </p:txBody>
      </p:sp>
      <p:sp>
        <p:nvSpPr>
          <p:cNvPr id="14" name="Text 12"/>
          <p:cNvSpPr/>
          <p:nvPr/>
        </p:nvSpPr>
        <p:spPr>
          <a:xfrm>
            <a:off x="2614613" y="2506861"/>
            <a:ext cx="1871663" cy="508992"/>
          </a:xfrm>
          <a:prstGeom prst="rect">
            <a:avLst/>
          </a:prstGeom>
          <a:noFill/>
          <a:ln/>
        </p:spPr>
        <p:txBody>
          <a:bodyPr wrap="square" lIns="0" tIns="0" rIns="0" bIns="0" rtlCol="0" anchor="t"/>
          <a:lstStyle/>
          <a:p>
            <a:pPr algn="l" indent="0" marL="0">
              <a:lnSpc>
                <a:spcPts val="1337"/>
              </a:lnSpc>
              <a:buNone/>
            </a:pPr>
            <a:r>
              <a:rPr lang="en-US" sz="863" dirty="0">
                <a:solidFill>
                  <a:srgbClr val="0A0A0B"/>
                </a:solidFill>
                <a:latin typeface="Microsoft YaHei" pitchFamily="34" charset="0"/>
                <a:ea typeface="Microsoft YaHei" pitchFamily="34" charset="-122"/>
                <a:cs typeface="Microsoft YaHei" pitchFamily="34" charset="-120"/>
              </a:rPr>
              <a:t>Leia cada slide: erros factuais, contexto ausente, texto denso e layout.</a:t>
            </a:r>
            <a:endParaRPr lang="en-US" sz="863" dirty="0"/>
          </a:p>
        </p:txBody>
      </p:sp>
      <p:sp>
        <p:nvSpPr>
          <p:cNvPr id="15" name="Shape 13"/>
          <p:cNvSpPr/>
          <p:nvPr/>
        </p:nvSpPr>
        <p:spPr>
          <a:xfrm>
            <a:off x="4657725" y="1978223"/>
            <a:ext cx="1871663" cy="0"/>
          </a:xfrm>
          <a:prstGeom prst="line">
            <a:avLst/>
          </a:prstGeom>
          <a:noFill/>
          <a:ln w="9525">
            <a:solidFill>
              <a:srgbClr val="0A0A0B"/>
            </a:solidFill>
            <a:prstDash val="solid"/>
          </a:ln>
        </p:spPr>
      </p:sp>
      <p:sp>
        <p:nvSpPr>
          <p:cNvPr id="16" name="Text 14"/>
          <p:cNvSpPr/>
          <p:nvPr/>
        </p:nvSpPr>
        <p:spPr>
          <a:xfrm>
            <a:off x="4657725" y="2097286"/>
            <a:ext cx="1946529" cy="133350"/>
          </a:xfrm>
          <a:prstGeom prst="rect">
            <a:avLst/>
          </a:prstGeom>
          <a:noFill/>
          <a:ln/>
        </p:spPr>
        <p:txBody>
          <a:bodyPr wrap="square" lIns="0" tIns="0" rIns="0" bIns="0" rtlCol="0" anchor="t"/>
          <a:lstStyle/>
          <a:p>
            <a:pPr algn="l" indent="0" marL="0">
              <a:buNone/>
            </a:pPr>
            <a:r>
              <a:rPr lang="en-US" sz="900" i="1" dirty="0">
                <a:solidFill>
                  <a:srgbClr val="0A0A0B"/>
                </a:solidFill>
                <a:latin typeface="Georgia" pitchFamily="34" charset="0"/>
                <a:ea typeface="Georgia" pitchFamily="34" charset="-122"/>
                <a:cs typeface="Georgia" pitchFamily="34" charset="-120"/>
              </a:rPr>
              <a:t>03</a:t>
            </a:r>
            <a:endParaRPr lang="en-US" sz="900" dirty="0"/>
          </a:p>
        </p:txBody>
      </p:sp>
      <p:sp>
        <p:nvSpPr>
          <p:cNvPr id="17" name="Text 15"/>
          <p:cNvSpPr/>
          <p:nvPr/>
        </p:nvSpPr>
        <p:spPr>
          <a:xfrm>
            <a:off x="4657725" y="2278261"/>
            <a:ext cx="1946529" cy="171450"/>
          </a:xfrm>
          <a:prstGeom prst="rect">
            <a:avLst/>
          </a:prstGeom>
          <a:noFill/>
          <a:ln/>
        </p:spPr>
        <p:txBody>
          <a:bodyPr wrap="square" lIns="0" tIns="0" rIns="0" bIns="0" rtlCol="0" anchor="t"/>
          <a:lstStyle/>
          <a:p>
            <a:pPr algn="l" indent="0" marL="0">
              <a:buNone/>
            </a:pPr>
            <a:r>
              <a:rPr lang="en-US" sz="1125" b="1" dirty="0">
                <a:solidFill>
                  <a:srgbClr val="0A0A0B"/>
                </a:solidFill>
                <a:latin typeface="Microsoft YaHei" pitchFamily="34" charset="0"/>
                <a:ea typeface="Microsoft YaHei" pitchFamily="34" charset="-122"/>
                <a:cs typeface="Microsoft YaHei" pitchFamily="34" charset="-120"/>
              </a:rPr>
              <a:t>Exportar</a:t>
            </a:r>
            <a:endParaRPr lang="en-US" sz="1125" dirty="0"/>
          </a:p>
        </p:txBody>
      </p:sp>
      <p:sp>
        <p:nvSpPr>
          <p:cNvPr id="18" name="Text 16"/>
          <p:cNvSpPr/>
          <p:nvPr/>
        </p:nvSpPr>
        <p:spPr>
          <a:xfrm>
            <a:off x="4657725" y="2506861"/>
            <a:ext cx="1871663" cy="848320"/>
          </a:xfrm>
          <a:prstGeom prst="rect">
            <a:avLst/>
          </a:prstGeom>
          <a:noFill/>
          <a:ln/>
        </p:spPr>
        <p:txBody>
          <a:bodyPr wrap="square" lIns="0" tIns="0" rIns="0" bIns="0" rtlCol="0" anchor="t"/>
          <a:lstStyle/>
          <a:p>
            <a:pPr algn="l" indent="0" marL="0">
              <a:lnSpc>
                <a:spcPts val="1337"/>
              </a:lnSpc>
              <a:buNone/>
            </a:pPr>
            <a:r>
              <a:rPr lang="en-US" sz="863" dirty="0">
                <a:solidFill>
                  <a:srgbClr val="0A0A0B"/>
                </a:solidFill>
                <a:latin typeface="Microsoft YaHei" pitchFamily="34" charset="0"/>
                <a:ea typeface="Microsoft YaHei" pitchFamily="34" charset="-122"/>
                <a:cs typeface="Microsoft YaHei" pitchFamily="34" charset="-120"/>
              </a:rPr>
              <a:t>Abra "Exportar", escolha o PowerPoint e siga as condições da conta — o botão disponível não garante que a tarefa terminou.</a:t>
            </a:r>
            <a:endParaRPr lang="en-US" sz="863" dirty="0"/>
          </a:p>
        </p:txBody>
      </p:sp>
      <p:sp>
        <p:nvSpPr>
          <p:cNvPr id="19" name="Shape 17"/>
          <p:cNvSpPr/>
          <p:nvPr/>
        </p:nvSpPr>
        <p:spPr>
          <a:xfrm>
            <a:off x="6700838" y="1978223"/>
            <a:ext cx="1871663" cy="0"/>
          </a:xfrm>
          <a:prstGeom prst="line">
            <a:avLst/>
          </a:prstGeom>
          <a:noFill/>
          <a:ln w="9525">
            <a:solidFill>
              <a:srgbClr val="0A0A0B"/>
            </a:solidFill>
            <a:prstDash val="solid"/>
          </a:ln>
        </p:spPr>
      </p:sp>
      <p:sp>
        <p:nvSpPr>
          <p:cNvPr id="20" name="Text 18"/>
          <p:cNvSpPr/>
          <p:nvPr/>
        </p:nvSpPr>
        <p:spPr>
          <a:xfrm>
            <a:off x="6700838" y="2097286"/>
            <a:ext cx="1946529" cy="133350"/>
          </a:xfrm>
          <a:prstGeom prst="rect">
            <a:avLst/>
          </a:prstGeom>
          <a:noFill/>
          <a:ln/>
        </p:spPr>
        <p:txBody>
          <a:bodyPr wrap="square" lIns="0" tIns="0" rIns="0" bIns="0" rtlCol="0" anchor="t"/>
          <a:lstStyle/>
          <a:p>
            <a:pPr algn="l" indent="0" marL="0">
              <a:buNone/>
            </a:pPr>
            <a:r>
              <a:rPr lang="en-US" sz="900" i="1" dirty="0">
                <a:solidFill>
                  <a:srgbClr val="0A0A0B"/>
                </a:solidFill>
                <a:latin typeface="Georgia" pitchFamily="34" charset="0"/>
                <a:ea typeface="Georgia" pitchFamily="34" charset="-122"/>
                <a:cs typeface="Georgia" pitchFamily="34" charset="-120"/>
              </a:rPr>
              <a:t>04</a:t>
            </a:r>
            <a:endParaRPr lang="en-US" sz="900" dirty="0"/>
          </a:p>
        </p:txBody>
      </p:sp>
      <p:sp>
        <p:nvSpPr>
          <p:cNvPr id="21" name="Text 19"/>
          <p:cNvSpPr/>
          <p:nvPr/>
        </p:nvSpPr>
        <p:spPr>
          <a:xfrm>
            <a:off x="6700838" y="2278261"/>
            <a:ext cx="1946529" cy="171450"/>
          </a:xfrm>
          <a:prstGeom prst="rect">
            <a:avLst/>
          </a:prstGeom>
          <a:noFill/>
          <a:ln/>
        </p:spPr>
        <p:txBody>
          <a:bodyPr wrap="square" lIns="0" tIns="0" rIns="0" bIns="0" rtlCol="0" anchor="t"/>
          <a:lstStyle/>
          <a:p>
            <a:pPr algn="l" indent="0" marL="0">
              <a:buNone/>
            </a:pPr>
            <a:r>
              <a:rPr lang="en-US" sz="1125" b="1" dirty="0">
                <a:solidFill>
                  <a:srgbClr val="0A0A0B"/>
                </a:solidFill>
                <a:latin typeface="Microsoft YaHei" pitchFamily="34" charset="0"/>
                <a:ea typeface="Microsoft YaHei" pitchFamily="34" charset="-122"/>
                <a:cs typeface="Microsoft YaHei" pitchFamily="34" charset="-120"/>
              </a:rPr>
              <a:t>Inspecionar</a:t>
            </a:r>
            <a:endParaRPr lang="en-US" sz="1125" dirty="0"/>
          </a:p>
        </p:txBody>
      </p:sp>
      <p:sp>
        <p:nvSpPr>
          <p:cNvPr id="22" name="Text 20"/>
          <p:cNvSpPr/>
          <p:nvPr/>
        </p:nvSpPr>
        <p:spPr>
          <a:xfrm>
            <a:off x="6700838" y="2506861"/>
            <a:ext cx="1871663" cy="508992"/>
          </a:xfrm>
          <a:prstGeom prst="rect">
            <a:avLst/>
          </a:prstGeom>
          <a:noFill/>
          <a:ln/>
        </p:spPr>
        <p:txBody>
          <a:bodyPr wrap="square" lIns="0" tIns="0" rIns="0" bIns="0" rtlCol="0" anchor="t"/>
          <a:lstStyle/>
          <a:p>
            <a:pPr algn="l" indent="0" marL="0">
              <a:lnSpc>
                <a:spcPts val="1337"/>
              </a:lnSpc>
              <a:buNone/>
            </a:pPr>
            <a:r>
              <a:rPr lang="en-US" sz="863" dirty="0">
                <a:solidFill>
                  <a:srgbClr val="0A0A0B"/>
                </a:solidFill>
                <a:latin typeface="Microsoft YaHei" pitchFamily="34" charset="0"/>
                <a:ea typeface="Microsoft YaHei" pitchFamily="34" charset="-122"/>
                <a:cs typeface="Microsoft YaHei" pitchFamily="34" charset="-120"/>
              </a:rPr>
              <a:t>No arquivo baixado, confira contagem de slides, fontes, quebras de linha e imagens.</a:t>
            </a:r>
            <a:endParaRPr lang="en-US" sz="863" dirty="0"/>
          </a:p>
        </p:txBody>
      </p:sp>
      <p:sp>
        <p:nvSpPr>
          <p:cNvPr id="23" name="Text 21"/>
          <p:cNvSpPr/>
          <p:nvPr/>
        </p:nvSpPr>
        <p:spPr>
          <a:xfrm>
            <a:off x="571500" y="3564731"/>
            <a:ext cx="8001000" cy="834330"/>
          </a:xfrm>
          <a:prstGeom prst="rect">
            <a:avLst/>
          </a:prstGeom>
          <a:solidFill>
            <a:srgbClr val="F1EFEA"/>
          </a:solidFill>
          <a:ln/>
        </p:spPr>
        <p:txBody>
          <a:bodyPr wrap="square" rtlCol="0" anchor="ctr"/>
          <a:lstStyle/>
          <a:p>
            <a:pPr indent="0" marL="0">
              <a:buNone/>
            </a:pPr>
            <a:endParaRPr lang="en-US" dirty="0"/>
          </a:p>
        </p:txBody>
      </p:sp>
      <p:sp>
        <p:nvSpPr>
          <p:cNvPr id="24" name="Shape 22"/>
          <p:cNvSpPr/>
          <p:nvPr/>
        </p:nvSpPr>
        <p:spPr>
          <a:xfrm>
            <a:off x="585788" y="3564731"/>
            <a:ext cx="0" cy="834330"/>
          </a:xfrm>
          <a:prstGeom prst="line">
            <a:avLst/>
          </a:prstGeom>
          <a:noFill/>
          <a:ln w="28575">
            <a:solidFill>
              <a:srgbClr val="0A0A0B"/>
            </a:solidFill>
            <a:prstDash val="solid"/>
          </a:ln>
        </p:spPr>
      </p:sp>
      <p:sp>
        <p:nvSpPr>
          <p:cNvPr id="25" name="Text 23"/>
          <p:cNvSpPr/>
          <p:nvPr/>
        </p:nvSpPr>
        <p:spPr>
          <a:xfrm>
            <a:off x="771525" y="3698081"/>
            <a:ext cx="7629525" cy="396180"/>
          </a:xfrm>
          <a:prstGeom prst="rect">
            <a:avLst/>
          </a:prstGeom>
          <a:noFill/>
          <a:ln/>
        </p:spPr>
        <p:txBody>
          <a:bodyPr wrap="square" lIns="0" tIns="0" rIns="0" bIns="0" rtlCol="0" anchor="t"/>
          <a:lstStyle/>
          <a:p>
            <a:pPr algn="l" indent="0" marL="0">
              <a:lnSpc>
                <a:spcPts val="1560"/>
              </a:lnSpc>
              <a:buNone/>
            </a:pPr>
            <a:r>
              <a:rPr lang="en-US" sz="975" i="1" dirty="0">
                <a:solidFill>
                  <a:srgbClr val="0A0A0B"/>
                </a:solidFill>
                <a:latin typeface="Georgia" pitchFamily="34" charset="0"/>
                <a:ea typeface="Georgia" pitchFamily="34" charset="-122"/>
                <a:cs typeface="Georgia" pitchFamily="34" charset="-120"/>
              </a:rPr>
              <a:t>Se a tarefa travar, verifique o espaço de trabalho antes de gerar outra vez. Confira login, créditos e o erro exibido. Uma nova geração pode gastar créditos; não presuma reembolso automático.</a:t>
            </a:r>
            <a:endParaRPr lang="en-US" sz="975" dirty="0"/>
          </a:p>
        </p:txBody>
      </p:sp>
      <p:sp>
        <p:nvSpPr>
          <p:cNvPr id="26" name="Text 24"/>
          <p:cNvSpPr/>
          <p:nvPr/>
        </p:nvSpPr>
        <p:spPr>
          <a:xfrm>
            <a:off x="771525" y="4170462"/>
            <a:ext cx="7934706" cy="95250"/>
          </a:xfrm>
          <a:prstGeom prst="rect">
            <a:avLst/>
          </a:prstGeom>
          <a:noFill/>
          <a:ln/>
        </p:spPr>
        <p:txBody>
          <a:bodyPr wrap="square" lIns="0" tIns="0" rIns="0" bIns="0" rtlCol="0" anchor="t"/>
          <a:lstStyle/>
          <a:p>
            <a:pPr algn="l" indent="0" marL="0">
              <a:buNone/>
            </a:pPr>
            <a:r>
              <a:rPr lang="en-US" sz="675" dirty="0">
                <a:solidFill>
                  <a:srgbClr val="0A0A0B"/>
                </a:solidFill>
                <a:latin typeface="Courier New" pitchFamily="34" charset="0"/>
                <a:ea typeface="Courier New" pitchFamily="34" charset="-122"/>
                <a:cs typeface="Courier New" pitchFamily="34" charset="-120"/>
              </a:rPr>
              <a:t>SE A TAREFA TRAVAR</a:t>
            </a:r>
            <a:endParaRPr lang="en-US" sz="675" dirty="0"/>
          </a:p>
        </p:txBody>
      </p:sp>
      <p:sp>
        <p:nvSpPr>
          <p:cNvPr id="27" name="Text 25"/>
          <p:cNvSpPr/>
          <p:nvPr/>
        </p:nvSpPr>
        <p:spPr>
          <a:xfrm>
            <a:off x="571500" y="4467225"/>
            <a:ext cx="2479131"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REVISAR · EXPORTAR · INSPECIONAR</a:t>
            </a:r>
            <a:endParaRPr lang="en-US" sz="750" dirty="0"/>
          </a:p>
        </p:txBody>
      </p:sp>
      <p:sp>
        <p:nvSpPr>
          <p:cNvPr id="28" name="Text 26"/>
          <p:cNvSpPr/>
          <p:nvPr/>
        </p:nvSpPr>
        <p:spPr>
          <a:xfrm>
            <a:off x="8348960" y="4467225"/>
            <a:ext cx="232481"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1.3</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571500"/>
            <a:ext cx="1710178"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GENPPT · GUIA PRÁTICO</a:t>
            </a:r>
            <a:endParaRPr lang="en-US" sz="750" dirty="0"/>
          </a:p>
        </p:txBody>
      </p:sp>
      <p:sp>
        <p:nvSpPr>
          <p:cNvPr id="3" name="Text 1"/>
          <p:cNvSpPr/>
          <p:nvPr/>
        </p:nvSpPr>
        <p:spPr>
          <a:xfrm>
            <a:off x="7397948" y="571500"/>
            <a:ext cx="1221534"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ACT I · 06 / 06</a:t>
            </a:r>
            <a:endParaRPr lang="en-US" sz="750" dirty="0"/>
          </a:p>
        </p:txBody>
      </p:sp>
      <p:sp>
        <p:nvSpPr>
          <p:cNvPr id="4" name="Text 2"/>
          <p:cNvSpPr/>
          <p:nvPr/>
        </p:nvSpPr>
        <p:spPr>
          <a:xfrm>
            <a:off x="571500" y="1448098"/>
            <a:ext cx="8321040"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THE TAKEAWAY</a:t>
            </a:r>
            <a:endParaRPr lang="en-US" sz="750" dirty="0"/>
          </a:p>
        </p:txBody>
      </p:sp>
      <p:sp>
        <p:nvSpPr>
          <p:cNvPr id="5" name="Text 3"/>
          <p:cNvSpPr/>
          <p:nvPr/>
        </p:nvSpPr>
        <p:spPr>
          <a:xfrm>
            <a:off x="571500" y="1714798"/>
            <a:ext cx="8001000" cy="929580"/>
          </a:xfrm>
          <a:prstGeom prst="rect">
            <a:avLst/>
          </a:prstGeom>
          <a:noFill/>
          <a:ln/>
        </p:spPr>
        <p:txBody>
          <a:bodyPr wrap="square" lIns="0" tIns="0" rIns="0" bIns="0" rtlCol="0" anchor="t"/>
          <a:lstStyle/>
          <a:p>
            <a:pPr algn="l" indent="0" marL="0">
              <a:lnSpc>
                <a:spcPts val="3660"/>
              </a:lnSpc>
              <a:buNone/>
            </a:pPr>
            <a:r>
              <a:rPr lang="en-US" sz="3000" b="1" dirty="0">
                <a:solidFill>
                  <a:srgbClr val="F1EFEA"/>
                </a:solidFill>
                <a:latin typeface="Georgia" pitchFamily="34" charset="0"/>
                <a:ea typeface="Georgia" pitchFamily="34" charset="-122"/>
                <a:cs typeface="Georgia" pitchFamily="34" charset="-120"/>
              </a:rPr>
              <a:t>"Um briefing preciso dá</a:t>
            </a:r>
            <a:br/>
            <a:pPr algn="l" indent="0" marL="0">
              <a:lnSpc>
                <a:spcPts val="3660"/>
              </a:lnSpc>
              <a:buNone/>
            </a:pPr>
            <a:r>
              <a:rPr lang="en-US" sz="3000" b="1" dirty="0">
                <a:solidFill>
                  <a:srgbClr val="F1EFEA"/>
                </a:solidFill>
                <a:latin typeface="Georgia" pitchFamily="34" charset="0"/>
                <a:ea typeface="Georgia" pitchFamily="34" charset="-122"/>
                <a:cs typeface="Georgia" pitchFamily="34" charset="-120"/>
              </a:rPr>
              <a:t>algo concreto para revisar."</a:t>
            </a:r>
            <a:endParaRPr lang="en-US" sz="3000" dirty="0"/>
          </a:p>
        </p:txBody>
      </p:sp>
      <p:sp>
        <p:nvSpPr>
          <p:cNvPr id="6" name="Text 4"/>
          <p:cNvSpPr/>
          <p:nvPr/>
        </p:nvSpPr>
        <p:spPr>
          <a:xfrm>
            <a:off x="571500" y="2806303"/>
            <a:ext cx="609600" cy="28575"/>
          </a:xfrm>
          <a:prstGeom prst="rect">
            <a:avLst/>
          </a:prstGeom>
          <a:solidFill>
            <a:srgbClr val="F1EFEA"/>
          </a:solidFill>
          <a:ln/>
        </p:spPr>
        <p:txBody>
          <a:bodyPr wrap="square" rtlCol="0" anchor="ctr"/>
          <a:lstStyle/>
          <a:p>
            <a:pPr indent="0" marL="0">
              <a:buNone/>
            </a:pPr>
            <a:endParaRPr lang="en-US" dirty="0"/>
          </a:p>
        </p:txBody>
      </p:sp>
      <p:sp>
        <p:nvSpPr>
          <p:cNvPr id="7" name="Text 5"/>
          <p:cNvSpPr/>
          <p:nvPr/>
        </p:nvSpPr>
        <p:spPr>
          <a:xfrm>
            <a:off x="571500" y="2996803"/>
            <a:ext cx="6096000" cy="431899"/>
          </a:xfrm>
          <a:prstGeom prst="rect">
            <a:avLst/>
          </a:prstGeom>
          <a:noFill/>
          <a:ln/>
        </p:spPr>
        <p:txBody>
          <a:bodyPr wrap="square" lIns="0" tIns="0" rIns="0" bIns="0" rtlCol="0" anchor="t"/>
          <a:lstStyle/>
          <a:p>
            <a:pPr algn="l" indent="0" marL="0">
              <a:lnSpc>
                <a:spcPts val="1701"/>
              </a:lnSpc>
              <a:buNone/>
            </a:pPr>
            <a:r>
              <a:rPr lang="en-US" sz="1050" dirty="0">
                <a:solidFill>
                  <a:srgbClr val="F1EFEA"/>
                </a:solidFill>
                <a:latin typeface="Microsoft YaHei" pitchFamily="34" charset="0"/>
                <a:ea typeface="Microsoft YaHei" pitchFamily="34" charset="-122"/>
                <a:cs typeface="Microsoft YaHei" pitchFamily="34" charset="-120"/>
              </a:rPr>
              <a:t>E o lema vale para tudo: inspecione cada saída — não presuma nada. Nem créditos, nem download, nem editabilidade. Depois, continue com outra tarefa.</a:t>
            </a:r>
            <a:endParaRPr lang="en-US" sz="1050" dirty="0"/>
          </a:p>
        </p:txBody>
      </p:sp>
      <p:sp>
        <p:nvSpPr>
          <p:cNvPr id="8" name="Text 6"/>
          <p:cNvSpPr/>
          <p:nvPr/>
        </p:nvSpPr>
        <p:spPr>
          <a:xfrm>
            <a:off x="571500" y="3590627"/>
            <a:ext cx="1936778"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CONTINUE COM OUTRA TAREFA</a:t>
            </a:r>
            <a:endParaRPr lang="en-US" sz="750" dirty="0"/>
          </a:p>
        </p:txBody>
      </p:sp>
      <p:sp>
        <p:nvSpPr>
          <p:cNvPr id="9" name="Text 7"/>
          <p:cNvSpPr/>
          <p:nvPr/>
        </p:nvSpPr>
        <p:spPr>
          <a:xfrm>
            <a:off x="2548086" y="3590627"/>
            <a:ext cx="77545"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a:t>
            </a:r>
            <a:endParaRPr lang="en-US" sz="750" dirty="0"/>
          </a:p>
        </p:txBody>
      </p:sp>
      <p:sp>
        <p:nvSpPr>
          <p:cNvPr id="10" name="Text 8"/>
          <p:cNvSpPr/>
          <p:nvPr/>
        </p:nvSpPr>
        <p:spPr>
          <a:xfrm>
            <a:off x="2736949" y="3590627"/>
            <a:ext cx="1626906"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CONVERTER PPTX EM PDF</a:t>
            </a:r>
            <a:endParaRPr lang="en-US" sz="750" dirty="0"/>
          </a:p>
        </p:txBody>
      </p:sp>
      <p:sp>
        <p:nvSpPr>
          <p:cNvPr id="11" name="Text 9"/>
          <p:cNvSpPr/>
          <p:nvPr/>
        </p:nvSpPr>
        <p:spPr>
          <a:xfrm>
            <a:off x="4415582" y="3590627"/>
            <a:ext cx="77545"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a:t>
            </a:r>
            <a:endParaRPr lang="en-US" sz="750" dirty="0"/>
          </a:p>
        </p:txBody>
      </p:sp>
      <p:sp>
        <p:nvSpPr>
          <p:cNvPr id="12" name="Text 10"/>
          <p:cNvSpPr/>
          <p:nvPr/>
        </p:nvSpPr>
        <p:spPr>
          <a:xfrm>
            <a:off x="4604445" y="3590627"/>
            <a:ext cx="1162098"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NOTAS DO ORADOR</a:t>
            </a:r>
            <a:endParaRPr lang="en-US" sz="750" dirty="0"/>
          </a:p>
        </p:txBody>
      </p:sp>
      <p:sp>
        <p:nvSpPr>
          <p:cNvPr id="13" name="Text 11"/>
          <p:cNvSpPr/>
          <p:nvPr/>
        </p:nvSpPr>
        <p:spPr>
          <a:xfrm>
            <a:off x="5836146" y="3590627"/>
            <a:ext cx="77545"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a:t>
            </a:r>
            <a:endParaRPr lang="en-US" sz="750" dirty="0"/>
          </a:p>
        </p:txBody>
      </p:sp>
      <p:sp>
        <p:nvSpPr>
          <p:cNvPr id="14" name="Text 12"/>
          <p:cNvSpPr/>
          <p:nvPr/>
        </p:nvSpPr>
        <p:spPr>
          <a:xfrm>
            <a:off x="6025009" y="3590627"/>
            <a:ext cx="1007162"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DESIGN PROMPT</a:t>
            </a:r>
            <a:endParaRPr lang="en-US" sz="750" dirty="0"/>
          </a:p>
        </p:txBody>
      </p:sp>
      <p:sp>
        <p:nvSpPr>
          <p:cNvPr id="15" name="Text 13"/>
          <p:cNvSpPr/>
          <p:nvPr/>
        </p:nvSpPr>
        <p:spPr>
          <a:xfrm>
            <a:off x="571500" y="4467225"/>
            <a:ext cx="2943939"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CRIAR SUA PRIMEIRA APRESENTAÇÃO COM IA</a:t>
            </a:r>
            <a:endParaRPr lang="en-US" sz="750" dirty="0"/>
          </a:p>
        </p:txBody>
      </p:sp>
      <p:sp>
        <p:nvSpPr>
          <p:cNvPr id="16" name="Text 14"/>
          <p:cNvSpPr/>
          <p:nvPr/>
        </p:nvSpPr>
        <p:spPr>
          <a:xfrm>
            <a:off x="8051006" y="4467225"/>
            <a:ext cx="542354"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 FIM —</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fetch and analyze the content from this webpage: https://genppt.ai/docs/ai-ppt-generator
Ext</dc:title>
  <dc:subject>PptxGenJS Presentation</dc:subject>
  <dc:creator>GenPPT.ai</dc:creator>
  <cp:lastModifiedBy>GenPPT.ai</cp:lastModifiedBy>
  <cp:revision>1</cp:revision>
  <dcterms:created xsi:type="dcterms:W3CDTF">2026-10-14T17:21:30Z</dcterms:created>
  <dcterms:modified xsi:type="dcterms:W3CDTF">2026-10-14T17:21:30Z</dcterms:modified>
</cp:coreProperties>
</file>