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and set an upbeat, practical tone — this is a short, focused workshop, not a lecture. Introduce the core promise of the session: by the end of these twenty minutes, the team will have a repeatable three-part handoff that any colleague can pick up and execute without asking follow-up questions. Reassure the group that all scenarios used today are fictional training material with no real customer data, so people can speak freely and practice openly. Transition by saying: "Before we dive into the model itself, let's align on why we're here and how the next twenty minutes will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connecting back to the opening: "As we just saw, our goal is simple — turn scattered ticket notes into something a colleague can actually execute." Walk through the three panels: the audience is a small software support team, the objective is a repeatable handoff, and the reminder that everything shown here is fictional training content, not customer data. Briefly preview the suggested agenda — opening, the three-part model, a worked example, a hands-on pair exercise, and a final checklist — so people know an active exercise is coming and stay engaged. Stress the word "repeatable": a good handoff isn't a well-written story, it's a set of instructions that survives being read by someone who wasn't there. Then transition: "So what exactly goes into a handoff like that? Three parts — and here they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Bridge from the previous slide: "We said we want a handoff that's repeatable — this three-part structure is what makes that possible." Walk through each part: Context answers what the user is trying to do and which area of the product is involved; Evidence covers the steps already tried, the exact error message, and a safe link to a screenshot with private data removed; Next action names who owns the next step, what to verify, and when to follow up. Emphasize the words "exact" and "safe" — vague evidence and leaked private data are the two most common handoff failures. Highlight that the real value lies in the separation: facts, proof, and ownership each get their own space, so nothing important gets buried in a wall of text. Transition: "Let's pressure-test this model with a concrete — and completely fictional —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 "Here's how the three parts look in practice — a user who can't export, and every detail here is fictional." Walk through the confirmed observations first — the workspace opens, the file has five slides, the export button is visible — then contrast them with the open hypotheses: the export response and the downloaded file opened in PowerPoint, both explicitly marked as unverified. Stress that keeping facts and guesses in separate lanes is the core discipline of this entire workshop. Read the next action aloud and underline the key phrase: the next owner inspects the export response and opens the exported file before the case can be declared resolved — no handoff is complete until someone confirms the real result. Then transition: "Everything we just practiced fits on one short checklist — let's close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session to a close: "Let's condense the last twenty minutes into five lines you can reuse on every ticket from tomorrow." Walk the checklist item by item, connecting each back to what the team just saw — declaring the goal is the Context part, separating observations from assumptions is the Evidence discipline, removing private information keeps sharing safe, naming the owner and next action gives the handoff a clear endpoint, and confirming the real result of the downloaded file closes the loop. Suggest a practical habit: pin this checklist somewhere visible or paste it directly into the team's handoff template. Invite everyone to try it on their next real handoff and bring one lesson learned to the next team meeting. Thank the group and end with a strong closing line: "A handoff isn't finished when you've written it — it's finished when your colleague can execute it without asking you a single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571500"/>
            <a:ext cx="3253811"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WORKSHOP DE HANDOFF · TREINAMENTO FICTÍCIO</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01 / 05</a:t>
            </a:r>
            <a:endParaRPr lang="en-US" sz="750" dirty="0"/>
          </a:p>
        </p:txBody>
      </p:sp>
      <p:sp>
        <p:nvSpPr>
          <p:cNvPr id="4" name="Text 2"/>
          <p:cNvSpPr/>
          <p:nvPr/>
        </p:nvSpPr>
        <p:spPr>
          <a:xfrm>
            <a:off x="571500" y="730597"/>
            <a:ext cx="8321040"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GENPPT · DEMONSTRAÇÃO ORIGINAL</a:t>
            </a:r>
            <a:endParaRPr lang="en-US" sz="750" dirty="0"/>
          </a:p>
        </p:txBody>
      </p:sp>
      <p:sp>
        <p:nvSpPr>
          <p:cNvPr id="5" name="Text 3"/>
          <p:cNvSpPr/>
          <p:nvPr/>
        </p:nvSpPr>
        <p:spPr>
          <a:xfrm>
            <a:off x="571500" y="1063972"/>
            <a:ext cx="8001000" cy="1426369"/>
          </a:xfrm>
          <a:prstGeom prst="rect">
            <a:avLst/>
          </a:prstGeom>
          <a:noFill/>
          <a:ln/>
        </p:spPr>
        <p:txBody>
          <a:bodyPr wrap="square" lIns="0" tIns="0" rIns="0" bIns="0" rtlCol="0" anchor="t"/>
          <a:lstStyle/>
          <a:p>
            <a:pPr algn="l" indent="0" marL="0">
              <a:lnSpc>
                <a:spcPts val="5616"/>
              </a:lnSpc>
              <a:buNone/>
            </a:pPr>
            <a:r>
              <a:rPr lang="en-US" sz="5400" b="1" dirty="0">
                <a:solidFill>
                  <a:srgbClr val="F1EFEA"/>
                </a:solidFill>
                <a:latin typeface="Georgia" pitchFamily="34" charset="0"/>
                <a:ea typeface="Georgia" pitchFamily="34" charset="-122"/>
                <a:cs typeface="Georgia" pitchFamily="34" charset="-120"/>
              </a:rPr>
              <a:t>O handoff</a:t>
            </a:r>
            <a:br/>
            <a:pPr algn="l" indent="0" marL="0">
              <a:lnSpc>
                <a:spcPts val="5616"/>
              </a:lnSpc>
              <a:buNone/>
            </a:pPr>
            <a:r>
              <a:rPr lang="en-US" sz="5400" b="1" dirty="0">
                <a:solidFill>
                  <a:srgbClr val="F1EFEA"/>
                </a:solidFill>
                <a:latin typeface="Georgia" pitchFamily="34" charset="0"/>
                <a:ea typeface="Georgia" pitchFamily="34" charset="-122"/>
                <a:cs typeface="Georgia" pitchFamily="34" charset="-120"/>
              </a:rPr>
              <a:t>em três partes</a:t>
            </a:r>
            <a:endParaRPr lang="en-US" sz="5400" dirty="0"/>
          </a:p>
        </p:txBody>
      </p:sp>
      <p:sp>
        <p:nvSpPr>
          <p:cNvPr id="6" name="Text 4"/>
          <p:cNvSpPr/>
          <p:nvPr/>
        </p:nvSpPr>
        <p:spPr>
          <a:xfrm>
            <a:off x="571500" y="2680841"/>
            <a:ext cx="8321040" cy="269974"/>
          </a:xfrm>
          <a:prstGeom prst="rect">
            <a:avLst/>
          </a:prstGeom>
          <a:noFill/>
          <a:ln/>
        </p:spPr>
        <p:txBody>
          <a:bodyPr wrap="square" lIns="0" tIns="0" rIns="0" bIns="0" rtlCol="0" anchor="t"/>
          <a:lstStyle/>
          <a:p>
            <a:pPr algn="l" indent="0" marL="0">
              <a:lnSpc>
                <a:spcPts val="2126"/>
              </a:lnSpc>
              <a:buNone/>
            </a:pPr>
            <a:r>
              <a:rPr lang="en-US" sz="1575" i="1" dirty="0">
                <a:solidFill>
                  <a:srgbClr val="C3C1BD"/>
                </a:solidFill>
                <a:latin typeface="Georgia" pitchFamily="34" charset="0"/>
                <a:ea typeface="Georgia" pitchFamily="34" charset="-122"/>
                <a:cs typeface="Georgia" pitchFamily="34" charset="-120"/>
              </a:rPr>
              <a:t>Workshop de handoff para suporte</a:t>
            </a:r>
            <a:endParaRPr lang="en-US" sz="1575" dirty="0"/>
          </a:p>
        </p:txBody>
      </p:sp>
      <p:sp>
        <p:nvSpPr>
          <p:cNvPr id="7" name="Text 5"/>
          <p:cNvSpPr/>
          <p:nvPr/>
        </p:nvSpPr>
        <p:spPr>
          <a:xfrm>
            <a:off x="571500" y="3198465"/>
            <a:ext cx="6096000" cy="471488"/>
          </a:xfrm>
          <a:prstGeom prst="rect">
            <a:avLst/>
          </a:prstGeom>
          <a:noFill/>
          <a:ln/>
        </p:spPr>
        <p:txBody>
          <a:bodyPr wrap="square" lIns="0" tIns="0" rIns="0" bIns="0" rtlCol="0" anchor="t"/>
          <a:lstStyle/>
          <a:p>
            <a:pPr algn="l" indent="0" marL="0">
              <a:lnSpc>
                <a:spcPts val="1856"/>
              </a:lnSpc>
              <a:buNone/>
            </a:pPr>
            <a:r>
              <a:rPr lang="en-US" sz="1125" dirty="0">
                <a:solidFill>
                  <a:srgbClr val="C3C1BD"/>
                </a:solidFill>
                <a:latin typeface="Microsoft YaHei" pitchFamily="34" charset="0"/>
                <a:ea typeface="Microsoft YaHei" pitchFamily="34" charset="-122"/>
                <a:cs typeface="Microsoft YaHei" pitchFamily="34" charset="-120"/>
              </a:rPr>
              <a:t>Objetivo do encontro: transformar anotações dispersas de tickets em um handoff repetível, que um colega consiga executar.</a:t>
            </a:r>
            <a:endParaRPr lang="en-US" sz="1125" dirty="0"/>
          </a:p>
        </p:txBody>
      </p:sp>
      <p:sp>
        <p:nvSpPr>
          <p:cNvPr id="8" name="Shape 6"/>
          <p:cNvSpPr/>
          <p:nvPr/>
        </p:nvSpPr>
        <p:spPr>
          <a:xfrm>
            <a:off x="571500" y="3960465"/>
            <a:ext cx="8001000" cy="0"/>
          </a:xfrm>
          <a:prstGeom prst="line">
            <a:avLst/>
          </a:prstGeom>
          <a:noFill/>
          <a:ln w="9525">
            <a:solidFill>
              <a:srgbClr val="4F4F4D"/>
            </a:solidFill>
            <a:prstDash val="solid"/>
          </a:ln>
        </p:spPr>
      </p:sp>
      <p:sp>
        <p:nvSpPr>
          <p:cNvPr id="9" name="Text 7"/>
          <p:cNvSpPr/>
          <p:nvPr/>
        </p:nvSpPr>
        <p:spPr>
          <a:xfrm>
            <a:off x="571500" y="4117628"/>
            <a:ext cx="1887248"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EQUIPE PEQUENA DE SUPORTE</a:t>
            </a:r>
            <a:endParaRPr lang="en-US" sz="750" dirty="0"/>
          </a:p>
        </p:txBody>
      </p:sp>
      <p:sp>
        <p:nvSpPr>
          <p:cNvPr id="10" name="Text 8"/>
          <p:cNvSpPr/>
          <p:nvPr/>
        </p:nvSpPr>
        <p:spPr>
          <a:xfrm>
            <a:off x="2500461" y="4117628"/>
            <a:ext cx="75533"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a:t>
            </a:r>
            <a:endParaRPr lang="en-US" sz="750" dirty="0"/>
          </a:p>
        </p:txBody>
      </p:sp>
      <p:sp>
        <p:nvSpPr>
          <p:cNvPr id="11" name="Text 9"/>
          <p:cNvSpPr/>
          <p:nvPr/>
        </p:nvSpPr>
        <p:spPr>
          <a:xfrm>
            <a:off x="2687389" y="4117628"/>
            <a:ext cx="755023"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20 MINUTOS</a:t>
            </a:r>
            <a:endParaRPr lang="en-US" sz="750" dirty="0"/>
          </a:p>
        </p:txBody>
      </p:sp>
      <p:sp>
        <p:nvSpPr>
          <p:cNvPr id="12" name="Text 10"/>
          <p:cNvSpPr/>
          <p:nvPr/>
        </p:nvSpPr>
        <p:spPr>
          <a:xfrm>
            <a:off x="3527673" y="4117628"/>
            <a:ext cx="75533"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a:t>
            </a:r>
            <a:endParaRPr lang="en-US" sz="750" dirty="0"/>
          </a:p>
        </p:txBody>
      </p:sp>
      <p:sp>
        <p:nvSpPr>
          <p:cNvPr id="13" name="Text 11"/>
          <p:cNvSpPr/>
          <p:nvPr/>
        </p:nvSpPr>
        <p:spPr>
          <a:xfrm>
            <a:off x="3714601" y="4117628"/>
            <a:ext cx="1585270"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SEM DADOS DE CLIENTES</a:t>
            </a:r>
            <a:endParaRPr lang="en-US" sz="750" dirty="0"/>
          </a:p>
        </p:txBody>
      </p:sp>
      <p:sp>
        <p:nvSpPr>
          <p:cNvPr id="14" name="Text 12"/>
          <p:cNvSpPr/>
          <p:nvPr/>
        </p:nvSpPr>
        <p:spPr>
          <a:xfrm>
            <a:off x="571500" y="4276725"/>
            <a:ext cx="2340293" cy="104775"/>
          </a:xfrm>
          <a:prstGeom prst="rect">
            <a:avLst/>
          </a:prstGeom>
          <a:noFill/>
          <a:ln/>
        </p:spPr>
        <p:txBody>
          <a:bodyPr wrap="square" lIns="0" tIns="0" rIns="0" bIns="0" rtlCol="0" anchor="t"/>
          <a:lstStyle/>
          <a:p>
            <a:pPr algn="l" indent="0" marL="0">
              <a:buNone/>
            </a:pPr>
            <a:r>
              <a:rPr lang="en-US" sz="750" dirty="0">
                <a:solidFill>
                  <a:srgbClr val="959390"/>
                </a:solidFill>
                <a:latin typeface="Courier New" pitchFamily="34" charset="0"/>
                <a:ea typeface="Courier New" pitchFamily="34" charset="-122"/>
                <a:cs typeface="Courier New" pitchFamily="34" charset="-120"/>
              </a:rPr>
              <a:t>CAPA · O HANDOFF EM TRÊS PARTES</a:t>
            </a:r>
            <a:endParaRPr lang="en-US" sz="750" dirty="0"/>
          </a:p>
        </p:txBody>
      </p:sp>
      <p:sp>
        <p:nvSpPr>
          <p:cNvPr id="15" name="Text 13"/>
          <p:cNvSpPr/>
          <p:nvPr/>
        </p:nvSpPr>
        <p:spPr>
          <a:xfrm>
            <a:off x="8209508" y="4276725"/>
            <a:ext cx="377511" cy="104775"/>
          </a:xfrm>
          <a:prstGeom prst="rect">
            <a:avLst/>
          </a:prstGeom>
          <a:noFill/>
          <a:ln/>
        </p:spPr>
        <p:txBody>
          <a:bodyPr wrap="square" lIns="0" tIns="0" rIns="0" bIns="0" rtlCol="0" anchor="t"/>
          <a:lstStyle/>
          <a:p>
            <a:pPr algn="l" indent="0" marL="0">
              <a:buNone/>
            </a:pPr>
            <a:r>
              <a:rPr lang="en-US" sz="750" dirty="0">
                <a:solidFill>
                  <a:srgbClr val="959390"/>
                </a:solidFill>
                <a:latin typeface="Courier New" pitchFamily="34" charset="0"/>
                <a:ea typeface="Courier New" pitchFamily="34" charset="-122"/>
                <a:cs typeface="Courier New" pitchFamily="34" charset="-120"/>
              </a:rPr>
              <a:t>— · —</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571500" y="571500"/>
            <a:ext cx="3253811"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WORKSHOP DE HANDOFF · TREINAMENTO FICTÍCIO</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02 / 05</a:t>
            </a:r>
            <a:endParaRPr lang="en-US" sz="750" dirty="0"/>
          </a:p>
        </p:txBody>
      </p:sp>
      <p:sp>
        <p:nvSpPr>
          <p:cNvPr id="4" name="Text 2"/>
          <p:cNvSpPr/>
          <p:nvPr/>
        </p:nvSpPr>
        <p:spPr>
          <a:xfrm>
            <a:off x="571500" y="676275"/>
            <a:ext cx="8321040"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PARTE 01 · CONTEXTO</a:t>
            </a:r>
            <a:endParaRPr lang="en-US" sz="750" dirty="0"/>
          </a:p>
        </p:txBody>
      </p:sp>
      <p:sp>
        <p:nvSpPr>
          <p:cNvPr id="5" name="Text 3"/>
          <p:cNvSpPr/>
          <p:nvPr/>
        </p:nvSpPr>
        <p:spPr>
          <a:xfrm>
            <a:off x="571500" y="914400"/>
            <a:ext cx="8481060" cy="426690"/>
          </a:xfrm>
          <a:prstGeom prst="rect">
            <a:avLst/>
          </a:prstGeom>
          <a:noFill/>
          <a:ln/>
        </p:spPr>
        <p:txBody>
          <a:bodyPr wrap="none" lIns="0" tIns="0" rIns="0" bIns="0" rtlCol="0" anchor="t"/>
          <a:lstStyle/>
          <a:p>
            <a:pPr algn="l" indent="0" marL="0">
              <a:lnSpc>
                <a:spcPts val="3360"/>
              </a:lnSpc>
              <a:buNone/>
            </a:pPr>
            <a:r>
              <a:rPr lang="en-US" sz="3000" b="1" dirty="0">
                <a:solidFill>
                  <a:srgbClr val="0A0A0B"/>
                </a:solidFill>
                <a:latin typeface="Georgia" pitchFamily="34" charset="0"/>
                <a:ea typeface="Georgia" pitchFamily="34" charset="-122"/>
                <a:cs typeface="Georgia" pitchFamily="34" charset="-120"/>
              </a:rPr>
              <a:t>Contexto e objetivo</a:t>
            </a:r>
            <a:endParaRPr lang="en-US" sz="3000" dirty="0"/>
          </a:p>
        </p:txBody>
      </p:sp>
      <p:sp>
        <p:nvSpPr>
          <p:cNvPr id="6" name="Text 4"/>
          <p:cNvSpPr/>
          <p:nvPr/>
        </p:nvSpPr>
        <p:spPr>
          <a:xfrm>
            <a:off x="571500" y="1493490"/>
            <a:ext cx="533400" cy="28575"/>
          </a:xfrm>
          <a:prstGeom prst="rect">
            <a:avLst/>
          </a:prstGeom>
          <a:solidFill>
            <a:srgbClr val="0A0A0B"/>
          </a:solidFill>
          <a:ln/>
        </p:spPr>
        <p:txBody>
          <a:bodyPr wrap="square" rtlCol="0" anchor="ctr"/>
          <a:lstStyle/>
          <a:p>
            <a:pPr indent="0" marL="0">
              <a:buNone/>
            </a:pPr>
            <a:endParaRPr lang="en-US" dirty="0"/>
          </a:p>
        </p:txBody>
      </p:sp>
      <p:sp>
        <p:nvSpPr>
          <p:cNvPr id="7" name="Shape 5"/>
          <p:cNvSpPr/>
          <p:nvPr/>
        </p:nvSpPr>
        <p:spPr>
          <a:xfrm>
            <a:off x="571500" y="1736378"/>
            <a:ext cx="4422725" cy="0"/>
          </a:xfrm>
          <a:prstGeom prst="line">
            <a:avLst/>
          </a:prstGeom>
          <a:noFill/>
          <a:ln w="9525">
            <a:solidFill>
              <a:srgbClr val="B7B6B0"/>
            </a:solidFill>
            <a:prstDash val="solid"/>
          </a:ln>
        </p:spPr>
      </p:sp>
      <p:sp>
        <p:nvSpPr>
          <p:cNvPr id="8" name="Text 6"/>
          <p:cNvSpPr/>
          <p:nvPr/>
        </p:nvSpPr>
        <p:spPr>
          <a:xfrm>
            <a:off x="571500" y="1845915"/>
            <a:ext cx="4599634"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PÚBLICO</a:t>
            </a:r>
            <a:endParaRPr lang="en-US" sz="750" dirty="0"/>
          </a:p>
        </p:txBody>
      </p:sp>
      <p:sp>
        <p:nvSpPr>
          <p:cNvPr id="9" name="Text 7"/>
          <p:cNvSpPr/>
          <p:nvPr/>
        </p:nvSpPr>
        <p:spPr>
          <a:xfrm>
            <a:off x="571500" y="2017365"/>
            <a:ext cx="4381500" cy="413147"/>
          </a:xfrm>
          <a:prstGeom prst="rect">
            <a:avLst/>
          </a:prstGeom>
          <a:noFill/>
          <a:ln/>
        </p:spPr>
        <p:txBody>
          <a:bodyPr wrap="square" lIns="0" tIns="0" rIns="0" bIns="0" rtlCol="0" anchor="t"/>
          <a:lstStyle/>
          <a:p>
            <a:pPr algn="l" indent="0" marL="0">
              <a:lnSpc>
                <a:spcPts val="1627"/>
              </a:lnSpc>
              <a:buNone/>
            </a:pPr>
            <a:r>
              <a:rPr lang="en-US" sz="1050" dirty="0">
                <a:solidFill>
                  <a:srgbClr val="343333"/>
                </a:solidFill>
                <a:latin typeface="Microsoft YaHei" pitchFamily="34" charset="0"/>
                <a:ea typeface="Microsoft YaHei" pitchFamily="34" charset="-122"/>
                <a:cs typeface="Microsoft YaHei" pitchFamily="34" charset="-120"/>
              </a:rPr>
              <a:t>Uma pequena equipe de suporte de software, preparando um workshop de handoff de 20 minutos.</a:t>
            </a:r>
            <a:endParaRPr lang="en-US" sz="1050" dirty="0"/>
          </a:p>
        </p:txBody>
      </p:sp>
      <p:sp>
        <p:nvSpPr>
          <p:cNvPr id="10" name="Shape 8"/>
          <p:cNvSpPr/>
          <p:nvPr/>
        </p:nvSpPr>
        <p:spPr>
          <a:xfrm>
            <a:off x="571500" y="2606725"/>
            <a:ext cx="4422725" cy="0"/>
          </a:xfrm>
          <a:prstGeom prst="line">
            <a:avLst/>
          </a:prstGeom>
          <a:noFill/>
          <a:ln w="9525">
            <a:solidFill>
              <a:srgbClr val="B7B6B0"/>
            </a:solidFill>
            <a:prstDash val="solid"/>
          </a:ln>
        </p:spPr>
      </p:sp>
      <p:sp>
        <p:nvSpPr>
          <p:cNvPr id="11" name="Text 9"/>
          <p:cNvSpPr/>
          <p:nvPr/>
        </p:nvSpPr>
        <p:spPr>
          <a:xfrm>
            <a:off x="571500" y="2716262"/>
            <a:ext cx="4599634"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OBJETIVO</a:t>
            </a:r>
            <a:endParaRPr lang="en-US" sz="750" dirty="0"/>
          </a:p>
        </p:txBody>
      </p:sp>
      <p:sp>
        <p:nvSpPr>
          <p:cNvPr id="12" name="Text 10"/>
          <p:cNvSpPr/>
          <p:nvPr/>
        </p:nvSpPr>
        <p:spPr>
          <a:xfrm>
            <a:off x="571500" y="2887712"/>
            <a:ext cx="4381500" cy="413147"/>
          </a:xfrm>
          <a:prstGeom prst="rect">
            <a:avLst/>
          </a:prstGeom>
          <a:noFill/>
          <a:ln/>
        </p:spPr>
        <p:txBody>
          <a:bodyPr wrap="square" lIns="0" tIns="0" rIns="0" bIns="0" rtlCol="0" anchor="t"/>
          <a:lstStyle/>
          <a:p>
            <a:pPr algn="l" indent="0" marL="0">
              <a:lnSpc>
                <a:spcPts val="1627"/>
              </a:lnSpc>
              <a:buNone/>
            </a:pPr>
            <a:r>
              <a:rPr lang="en-US" sz="1050" dirty="0">
                <a:solidFill>
                  <a:srgbClr val="343333"/>
                </a:solidFill>
                <a:latin typeface="Microsoft YaHei" pitchFamily="34" charset="0"/>
                <a:ea typeface="Microsoft YaHei" pitchFamily="34" charset="-122"/>
                <a:cs typeface="Microsoft YaHei" pitchFamily="34" charset="-120"/>
              </a:rPr>
              <a:t>Transformar anotações dispersas de tickets em um handoff repetível, que um colega consiga executar.</a:t>
            </a:r>
            <a:endParaRPr lang="en-US" sz="1050" dirty="0"/>
          </a:p>
        </p:txBody>
      </p:sp>
      <p:sp>
        <p:nvSpPr>
          <p:cNvPr id="13" name="Shape 11"/>
          <p:cNvSpPr/>
          <p:nvPr/>
        </p:nvSpPr>
        <p:spPr>
          <a:xfrm>
            <a:off x="571500" y="3477071"/>
            <a:ext cx="4422725" cy="0"/>
          </a:xfrm>
          <a:prstGeom prst="line">
            <a:avLst/>
          </a:prstGeom>
          <a:noFill/>
          <a:ln w="9525">
            <a:solidFill>
              <a:srgbClr val="B7B6B0"/>
            </a:solidFill>
            <a:prstDash val="solid"/>
          </a:ln>
        </p:spPr>
      </p:sp>
      <p:sp>
        <p:nvSpPr>
          <p:cNvPr id="14" name="Text 12"/>
          <p:cNvSpPr/>
          <p:nvPr/>
        </p:nvSpPr>
        <p:spPr>
          <a:xfrm>
            <a:off x="571500" y="3586609"/>
            <a:ext cx="4599634"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NOTA</a:t>
            </a:r>
            <a:endParaRPr lang="en-US" sz="750" dirty="0"/>
          </a:p>
        </p:txBody>
      </p:sp>
      <p:sp>
        <p:nvSpPr>
          <p:cNvPr id="15" name="Text 13"/>
          <p:cNvSpPr/>
          <p:nvPr/>
        </p:nvSpPr>
        <p:spPr>
          <a:xfrm>
            <a:off x="571500" y="3758059"/>
            <a:ext cx="4556760" cy="206573"/>
          </a:xfrm>
          <a:prstGeom prst="rect">
            <a:avLst/>
          </a:prstGeom>
          <a:noFill/>
          <a:ln/>
        </p:spPr>
        <p:txBody>
          <a:bodyPr wrap="square" lIns="0" tIns="0" rIns="0" bIns="0" rtlCol="0" anchor="t"/>
          <a:lstStyle/>
          <a:p>
            <a:pPr algn="l" indent="0" marL="0">
              <a:lnSpc>
                <a:spcPts val="1627"/>
              </a:lnSpc>
              <a:buNone/>
            </a:pPr>
            <a:r>
              <a:rPr lang="en-US" sz="1050" i="1" dirty="0">
                <a:solidFill>
                  <a:srgbClr val="5B5A59"/>
                </a:solidFill>
                <a:latin typeface="Microsoft YaHei" pitchFamily="34" charset="0"/>
                <a:ea typeface="Microsoft YaHei" pitchFamily="34" charset="-122"/>
                <a:cs typeface="Microsoft YaHei" pitchFamily="34" charset="-120"/>
              </a:rPr>
              <a:t>Notas de treinamento fictícias — não são dados de clientes.</a:t>
            </a:r>
            <a:endParaRPr lang="en-US" sz="1050" dirty="0"/>
          </a:p>
        </p:txBody>
      </p:sp>
      <p:sp>
        <p:nvSpPr>
          <p:cNvPr id="16" name="Shape 14"/>
          <p:cNvSpPr/>
          <p:nvPr/>
        </p:nvSpPr>
        <p:spPr>
          <a:xfrm>
            <a:off x="5413325" y="1736378"/>
            <a:ext cx="3159175" cy="0"/>
          </a:xfrm>
          <a:prstGeom prst="line">
            <a:avLst/>
          </a:prstGeom>
          <a:noFill/>
          <a:ln w="9525">
            <a:solidFill>
              <a:srgbClr val="B7B6B0"/>
            </a:solidFill>
            <a:prstDash val="solid"/>
          </a:ln>
        </p:spPr>
      </p:sp>
      <p:sp>
        <p:nvSpPr>
          <p:cNvPr id="17" name="Text 15"/>
          <p:cNvSpPr/>
          <p:nvPr/>
        </p:nvSpPr>
        <p:spPr>
          <a:xfrm>
            <a:off x="5413325" y="1845915"/>
            <a:ext cx="3285542"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ROTEIRO SUGERIDO</a:t>
            </a:r>
            <a:endParaRPr lang="en-US" sz="750" dirty="0"/>
          </a:p>
        </p:txBody>
      </p:sp>
      <p:sp>
        <p:nvSpPr>
          <p:cNvPr id="18" name="Text 16"/>
          <p:cNvSpPr/>
          <p:nvPr/>
        </p:nvSpPr>
        <p:spPr>
          <a:xfrm>
            <a:off x="5413325" y="2017365"/>
            <a:ext cx="3159175" cy="1385739"/>
          </a:xfrm>
          <a:prstGeom prst="rect">
            <a:avLst/>
          </a:prstGeom>
          <a:noFill/>
          <a:ln/>
        </p:spPr>
        <p:txBody>
          <a:bodyPr wrap="square" lIns="85725" tIns="0" rIns="0" bIns="0" rtlCol="0" anchor="t"/>
          <a:lstStyle/>
          <a:p>
            <a:pPr algn="l" marL="85725" indent="-85725">
              <a:lnSpc>
                <a:spcPts val="1523"/>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Abertura e objetivo</a:t>
            </a:r>
            <a:endParaRPr lang="en-US" sz="1050" dirty="0"/>
          </a:p>
          <a:p>
            <a:pPr algn="l" marL="85725" indent="-85725">
              <a:lnSpc>
                <a:spcPts val="1523"/>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O handoff em três partes</a:t>
            </a:r>
            <a:endParaRPr lang="en-US" sz="1050" dirty="0"/>
          </a:p>
          <a:p>
            <a:pPr algn="l" marL="85725" indent="-85725">
              <a:lnSpc>
                <a:spcPts val="1523"/>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Um exemplo de bom handoff</a:t>
            </a:r>
            <a:endParaRPr lang="en-US" sz="1050" dirty="0"/>
          </a:p>
          <a:p>
            <a:pPr algn="l" marL="85725" indent="-85725">
              <a:lnSpc>
                <a:spcPts val="1523"/>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Um exercício prático em duplas</a:t>
            </a:r>
            <a:endParaRPr lang="en-US" sz="1050" dirty="0"/>
          </a:p>
          <a:p>
            <a:pPr algn="l" marL="85725" indent="-85725">
              <a:lnSpc>
                <a:spcPts val="1523"/>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Um checklist final</a:t>
            </a:r>
            <a:endParaRPr lang="en-US" sz="1050" dirty="0"/>
          </a:p>
        </p:txBody>
      </p:sp>
      <p:sp>
        <p:nvSpPr>
          <p:cNvPr id="19" name="Text 17"/>
          <p:cNvSpPr/>
          <p:nvPr/>
        </p:nvSpPr>
        <p:spPr>
          <a:xfrm>
            <a:off x="571500" y="4276725"/>
            <a:ext cx="2189226"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CONTEXTO · OBJETIVO E ROTEIRO</a:t>
            </a:r>
            <a:endParaRPr lang="en-US" sz="750" dirty="0"/>
          </a:p>
        </p:txBody>
      </p:sp>
      <p:sp>
        <p:nvSpPr>
          <p:cNvPr id="20" name="Text 18"/>
          <p:cNvSpPr/>
          <p:nvPr/>
        </p:nvSpPr>
        <p:spPr>
          <a:xfrm>
            <a:off x="6394847" y="4276725"/>
            <a:ext cx="2264759"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GENPPT · DEMONSTRAÇÃO ORIGINAL</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A0B"/>
        </a:solidFill>
      </p:bgPr>
    </p:bg>
    <p:spTree>
      <p:nvGrpSpPr>
        <p:cNvPr id="1" name=""/>
        <p:cNvGrpSpPr/>
        <p:nvPr/>
      </p:nvGrpSpPr>
      <p:grpSpPr>
        <a:xfrm>
          <a:off x="0" y="0"/>
          <a:ext cx="0" cy="0"/>
          <a:chOff x="0" y="0"/>
          <a:chExt cx="0" cy="0"/>
        </a:xfrm>
      </p:grpSpPr>
      <p:sp>
        <p:nvSpPr>
          <p:cNvPr id="2" name="Text 0"/>
          <p:cNvSpPr/>
          <p:nvPr/>
        </p:nvSpPr>
        <p:spPr>
          <a:xfrm>
            <a:off x="571500" y="571500"/>
            <a:ext cx="3253811"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WORKSHOP DE HANDOFF · TREINAMENTO FICTÍCIO</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03 / 05</a:t>
            </a:r>
            <a:endParaRPr lang="en-US" sz="750" dirty="0"/>
          </a:p>
        </p:txBody>
      </p:sp>
      <p:sp>
        <p:nvSpPr>
          <p:cNvPr id="4" name="Text 2"/>
          <p:cNvSpPr/>
          <p:nvPr/>
        </p:nvSpPr>
        <p:spPr>
          <a:xfrm>
            <a:off x="571500" y="676275"/>
            <a:ext cx="8321040" cy="104775"/>
          </a:xfrm>
          <a:prstGeom prst="rect">
            <a:avLst/>
          </a:prstGeom>
          <a:noFill/>
          <a:ln/>
        </p:spPr>
        <p:txBody>
          <a:bodyPr wrap="square" lIns="0" tIns="0" rIns="0" bIns="0" rtlCol="0" anchor="t"/>
          <a:lstStyle/>
          <a:p>
            <a:pPr algn="l" indent="0" marL="0">
              <a:buNone/>
            </a:pPr>
            <a:r>
              <a:rPr lang="en-US" sz="750" dirty="0">
                <a:solidFill>
                  <a:srgbClr val="ACAAA7"/>
                </a:solidFill>
                <a:latin typeface="Courier New" pitchFamily="34" charset="0"/>
                <a:ea typeface="Courier New" pitchFamily="34" charset="-122"/>
                <a:cs typeface="Courier New" pitchFamily="34" charset="-120"/>
              </a:rPr>
              <a:t>PARTE 02 · O MODELO</a:t>
            </a:r>
            <a:endParaRPr lang="en-US" sz="750" dirty="0"/>
          </a:p>
        </p:txBody>
      </p:sp>
      <p:sp>
        <p:nvSpPr>
          <p:cNvPr id="5" name="Text 3"/>
          <p:cNvSpPr/>
          <p:nvPr/>
        </p:nvSpPr>
        <p:spPr>
          <a:xfrm>
            <a:off x="571500" y="914400"/>
            <a:ext cx="8481060" cy="426690"/>
          </a:xfrm>
          <a:prstGeom prst="rect">
            <a:avLst/>
          </a:prstGeom>
          <a:noFill/>
          <a:ln/>
        </p:spPr>
        <p:txBody>
          <a:bodyPr wrap="none" lIns="0" tIns="0" rIns="0" bIns="0" rtlCol="0" anchor="t"/>
          <a:lstStyle/>
          <a:p>
            <a:pPr algn="l" indent="0" marL="0">
              <a:lnSpc>
                <a:spcPts val="3360"/>
              </a:lnSpc>
              <a:buNone/>
            </a:pPr>
            <a:r>
              <a:rPr lang="en-US" sz="3000" b="1" dirty="0">
                <a:solidFill>
                  <a:srgbClr val="F1EFEA"/>
                </a:solidFill>
                <a:latin typeface="Georgia" pitchFamily="34" charset="0"/>
                <a:ea typeface="Georgia" pitchFamily="34" charset="-122"/>
                <a:cs typeface="Georgia" pitchFamily="34" charset="-120"/>
              </a:rPr>
              <a:t>As três partes de todo handoff</a:t>
            </a:r>
            <a:endParaRPr lang="en-US" sz="3000" dirty="0"/>
          </a:p>
        </p:txBody>
      </p:sp>
      <p:sp>
        <p:nvSpPr>
          <p:cNvPr id="6" name="Text 4"/>
          <p:cNvSpPr/>
          <p:nvPr/>
        </p:nvSpPr>
        <p:spPr>
          <a:xfrm>
            <a:off x="571500" y="1493490"/>
            <a:ext cx="533400" cy="28575"/>
          </a:xfrm>
          <a:prstGeom prst="rect">
            <a:avLst/>
          </a:prstGeom>
          <a:solidFill>
            <a:srgbClr val="F1EFEA"/>
          </a:solidFill>
          <a:ln/>
        </p:spPr>
        <p:txBody>
          <a:bodyPr wrap="square" rtlCol="0" anchor="ctr"/>
          <a:lstStyle/>
          <a:p>
            <a:pPr indent="0" marL="0">
              <a:buNone/>
            </a:pPr>
            <a:endParaRPr lang="en-US" dirty="0"/>
          </a:p>
        </p:txBody>
      </p:sp>
      <p:sp>
        <p:nvSpPr>
          <p:cNvPr id="7" name="Shape 5"/>
          <p:cNvSpPr/>
          <p:nvPr/>
        </p:nvSpPr>
        <p:spPr>
          <a:xfrm>
            <a:off x="571500" y="1812578"/>
            <a:ext cx="2463701" cy="0"/>
          </a:xfrm>
          <a:prstGeom prst="line">
            <a:avLst/>
          </a:prstGeom>
          <a:noFill/>
          <a:ln w="9525">
            <a:solidFill>
              <a:srgbClr val="4F4F4D"/>
            </a:solidFill>
            <a:prstDash val="solid"/>
          </a:ln>
        </p:spPr>
      </p:sp>
      <p:sp>
        <p:nvSpPr>
          <p:cNvPr id="8" name="Text 6"/>
          <p:cNvSpPr/>
          <p:nvPr/>
        </p:nvSpPr>
        <p:spPr>
          <a:xfrm>
            <a:off x="571500" y="1969740"/>
            <a:ext cx="2562249" cy="247650"/>
          </a:xfrm>
          <a:prstGeom prst="rect">
            <a:avLst/>
          </a:prstGeom>
          <a:noFill/>
          <a:ln/>
        </p:spPr>
        <p:txBody>
          <a:bodyPr wrap="square" lIns="0" tIns="0" rIns="0" bIns="0" rtlCol="0" anchor="t"/>
          <a:lstStyle/>
          <a:p>
            <a:pPr algn="l" indent="0" marL="0">
              <a:lnSpc>
                <a:spcPts val="1950"/>
              </a:lnSpc>
              <a:buNone/>
            </a:pPr>
            <a:r>
              <a:rPr lang="en-US" sz="1950" i="1" dirty="0">
                <a:solidFill>
                  <a:srgbClr val="ACAAA7"/>
                </a:solidFill>
                <a:latin typeface="Georgia" pitchFamily="34" charset="0"/>
                <a:ea typeface="Georgia" pitchFamily="34" charset="-122"/>
                <a:cs typeface="Georgia" pitchFamily="34" charset="-120"/>
              </a:rPr>
              <a:t>01</a:t>
            </a:r>
            <a:endParaRPr lang="en-US" sz="1950" dirty="0"/>
          </a:p>
        </p:txBody>
      </p:sp>
      <p:sp>
        <p:nvSpPr>
          <p:cNvPr id="9" name="Text 7"/>
          <p:cNvSpPr/>
          <p:nvPr/>
        </p:nvSpPr>
        <p:spPr>
          <a:xfrm>
            <a:off x="571500" y="2331690"/>
            <a:ext cx="2562249" cy="210443"/>
          </a:xfrm>
          <a:prstGeom prst="rect">
            <a:avLst/>
          </a:prstGeom>
          <a:noFill/>
          <a:ln/>
        </p:spPr>
        <p:txBody>
          <a:bodyPr wrap="square" lIns="0" tIns="0" rIns="0" bIns="0" rtlCol="0" anchor="t"/>
          <a:lstStyle/>
          <a:p>
            <a:pPr algn="l" indent="0" marL="0">
              <a:lnSpc>
                <a:spcPts val="1658"/>
              </a:lnSpc>
              <a:buNone/>
            </a:pPr>
            <a:r>
              <a:rPr lang="en-US" sz="1275" b="1" dirty="0">
                <a:solidFill>
                  <a:srgbClr val="F1EFEA"/>
                </a:solidFill>
                <a:latin typeface="Microsoft YaHei" pitchFamily="34" charset="0"/>
                <a:ea typeface="Microsoft YaHei" pitchFamily="34" charset="-122"/>
                <a:cs typeface="Microsoft YaHei" pitchFamily="34" charset="-120"/>
              </a:rPr>
              <a:t>Contexto</a:t>
            </a:r>
            <a:endParaRPr lang="en-US" sz="1275" dirty="0"/>
          </a:p>
        </p:txBody>
      </p:sp>
      <p:sp>
        <p:nvSpPr>
          <p:cNvPr id="10" name="Text 8"/>
          <p:cNvSpPr/>
          <p:nvPr/>
        </p:nvSpPr>
        <p:spPr>
          <a:xfrm>
            <a:off x="571500" y="2627858"/>
            <a:ext cx="2463701" cy="659904"/>
          </a:xfrm>
          <a:prstGeom prst="rect">
            <a:avLst/>
          </a:prstGeom>
          <a:noFill/>
          <a:ln/>
        </p:spPr>
        <p:txBody>
          <a:bodyPr wrap="square" lIns="0" tIns="0" rIns="0" bIns="0" rtlCol="0" anchor="t"/>
          <a:lstStyle/>
          <a:p>
            <a:pPr algn="l" indent="0" marL="0">
              <a:lnSpc>
                <a:spcPts val="1733"/>
              </a:lnSpc>
              <a:buNone/>
            </a:pPr>
            <a:r>
              <a:rPr lang="en-US" sz="1050" dirty="0">
                <a:solidFill>
                  <a:srgbClr val="C3C1BD"/>
                </a:solidFill>
                <a:latin typeface="Microsoft YaHei" pitchFamily="34" charset="0"/>
                <a:ea typeface="Microsoft YaHei" pitchFamily="34" charset="-122"/>
                <a:cs typeface="Microsoft YaHei" pitchFamily="34" charset="-120"/>
              </a:rPr>
              <a:t>O que a pessoa está tentando fazer e qual área do produto está envolvida.</a:t>
            </a:r>
            <a:endParaRPr lang="en-US" sz="1050" dirty="0"/>
          </a:p>
        </p:txBody>
      </p:sp>
      <p:sp>
        <p:nvSpPr>
          <p:cNvPr id="11" name="Shape 9"/>
          <p:cNvSpPr/>
          <p:nvPr/>
        </p:nvSpPr>
        <p:spPr>
          <a:xfrm>
            <a:off x="3340001" y="1812578"/>
            <a:ext cx="2463850" cy="0"/>
          </a:xfrm>
          <a:prstGeom prst="line">
            <a:avLst/>
          </a:prstGeom>
          <a:noFill/>
          <a:ln w="9525">
            <a:solidFill>
              <a:srgbClr val="4F4F4D"/>
            </a:solidFill>
            <a:prstDash val="solid"/>
          </a:ln>
        </p:spPr>
      </p:sp>
      <p:sp>
        <p:nvSpPr>
          <p:cNvPr id="12" name="Text 10"/>
          <p:cNvSpPr/>
          <p:nvPr/>
        </p:nvSpPr>
        <p:spPr>
          <a:xfrm>
            <a:off x="3340001" y="1969740"/>
            <a:ext cx="2562404" cy="247650"/>
          </a:xfrm>
          <a:prstGeom prst="rect">
            <a:avLst/>
          </a:prstGeom>
          <a:noFill/>
          <a:ln/>
        </p:spPr>
        <p:txBody>
          <a:bodyPr wrap="square" lIns="0" tIns="0" rIns="0" bIns="0" rtlCol="0" anchor="t"/>
          <a:lstStyle/>
          <a:p>
            <a:pPr algn="l" indent="0" marL="0">
              <a:lnSpc>
                <a:spcPts val="1950"/>
              </a:lnSpc>
              <a:buNone/>
            </a:pPr>
            <a:r>
              <a:rPr lang="en-US" sz="1950" i="1" dirty="0">
                <a:solidFill>
                  <a:srgbClr val="ACAAA7"/>
                </a:solidFill>
                <a:latin typeface="Georgia" pitchFamily="34" charset="0"/>
                <a:ea typeface="Georgia" pitchFamily="34" charset="-122"/>
                <a:cs typeface="Georgia" pitchFamily="34" charset="-120"/>
              </a:rPr>
              <a:t>02</a:t>
            </a:r>
            <a:endParaRPr lang="en-US" sz="1950" dirty="0"/>
          </a:p>
        </p:txBody>
      </p:sp>
      <p:sp>
        <p:nvSpPr>
          <p:cNvPr id="13" name="Text 11"/>
          <p:cNvSpPr/>
          <p:nvPr/>
        </p:nvSpPr>
        <p:spPr>
          <a:xfrm>
            <a:off x="3340001" y="2331690"/>
            <a:ext cx="2562404" cy="210443"/>
          </a:xfrm>
          <a:prstGeom prst="rect">
            <a:avLst/>
          </a:prstGeom>
          <a:noFill/>
          <a:ln/>
        </p:spPr>
        <p:txBody>
          <a:bodyPr wrap="square" lIns="0" tIns="0" rIns="0" bIns="0" rtlCol="0" anchor="t"/>
          <a:lstStyle/>
          <a:p>
            <a:pPr algn="l" indent="0" marL="0">
              <a:lnSpc>
                <a:spcPts val="1658"/>
              </a:lnSpc>
              <a:buNone/>
            </a:pPr>
            <a:r>
              <a:rPr lang="en-US" sz="1275" b="1" dirty="0">
                <a:solidFill>
                  <a:srgbClr val="F1EFEA"/>
                </a:solidFill>
                <a:latin typeface="Microsoft YaHei" pitchFamily="34" charset="0"/>
                <a:ea typeface="Microsoft YaHei" pitchFamily="34" charset="-122"/>
                <a:cs typeface="Microsoft YaHei" pitchFamily="34" charset="-120"/>
              </a:rPr>
              <a:t>Evidências</a:t>
            </a:r>
            <a:endParaRPr lang="en-US" sz="1275" dirty="0"/>
          </a:p>
        </p:txBody>
      </p:sp>
      <p:sp>
        <p:nvSpPr>
          <p:cNvPr id="14" name="Text 12"/>
          <p:cNvSpPr/>
          <p:nvPr/>
        </p:nvSpPr>
        <p:spPr>
          <a:xfrm>
            <a:off x="3340001" y="2627858"/>
            <a:ext cx="2463850" cy="879872"/>
          </a:xfrm>
          <a:prstGeom prst="rect">
            <a:avLst/>
          </a:prstGeom>
          <a:noFill/>
          <a:ln/>
        </p:spPr>
        <p:txBody>
          <a:bodyPr wrap="square" lIns="0" tIns="0" rIns="0" bIns="0" rtlCol="0" anchor="t"/>
          <a:lstStyle/>
          <a:p>
            <a:pPr algn="l" indent="0" marL="0">
              <a:lnSpc>
                <a:spcPts val="1733"/>
              </a:lnSpc>
              <a:buNone/>
            </a:pPr>
            <a:r>
              <a:rPr lang="en-US" sz="1050" dirty="0">
                <a:solidFill>
                  <a:srgbClr val="C3C1BD"/>
                </a:solidFill>
                <a:latin typeface="Microsoft YaHei" pitchFamily="34" charset="0"/>
                <a:ea typeface="Microsoft YaHei" pitchFamily="34" charset="-122"/>
                <a:cs typeface="Microsoft YaHei" pitchFamily="34" charset="-120"/>
              </a:rPr>
              <a:t>Passos já tentados, a mensagem de erro exata e um link seguro para uma captura de tela com dados privados removidos.</a:t>
            </a:r>
            <a:endParaRPr lang="en-US" sz="1050" dirty="0"/>
          </a:p>
        </p:txBody>
      </p:sp>
      <p:sp>
        <p:nvSpPr>
          <p:cNvPr id="15" name="Shape 13"/>
          <p:cNvSpPr/>
          <p:nvPr/>
        </p:nvSpPr>
        <p:spPr>
          <a:xfrm>
            <a:off x="6108650" y="1812578"/>
            <a:ext cx="2463701" cy="0"/>
          </a:xfrm>
          <a:prstGeom prst="line">
            <a:avLst/>
          </a:prstGeom>
          <a:noFill/>
          <a:ln w="9525">
            <a:solidFill>
              <a:srgbClr val="4F4F4D"/>
            </a:solidFill>
            <a:prstDash val="solid"/>
          </a:ln>
        </p:spPr>
      </p:sp>
      <p:sp>
        <p:nvSpPr>
          <p:cNvPr id="16" name="Text 14"/>
          <p:cNvSpPr/>
          <p:nvPr/>
        </p:nvSpPr>
        <p:spPr>
          <a:xfrm>
            <a:off x="6108650" y="1969740"/>
            <a:ext cx="2562249" cy="247650"/>
          </a:xfrm>
          <a:prstGeom prst="rect">
            <a:avLst/>
          </a:prstGeom>
          <a:noFill/>
          <a:ln/>
        </p:spPr>
        <p:txBody>
          <a:bodyPr wrap="square" lIns="0" tIns="0" rIns="0" bIns="0" rtlCol="0" anchor="t"/>
          <a:lstStyle/>
          <a:p>
            <a:pPr algn="l" indent="0" marL="0">
              <a:lnSpc>
                <a:spcPts val="1950"/>
              </a:lnSpc>
              <a:buNone/>
            </a:pPr>
            <a:r>
              <a:rPr lang="en-US" sz="1950" i="1" dirty="0">
                <a:solidFill>
                  <a:srgbClr val="ACAAA7"/>
                </a:solidFill>
                <a:latin typeface="Georgia" pitchFamily="34" charset="0"/>
                <a:ea typeface="Georgia" pitchFamily="34" charset="-122"/>
                <a:cs typeface="Georgia" pitchFamily="34" charset="-120"/>
              </a:rPr>
              <a:t>03</a:t>
            </a:r>
            <a:endParaRPr lang="en-US" sz="1950" dirty="0"/>
          </a:p>
        </p:txBody>
      </p:sp>
      <p:sp>
        <p:nvSpPr>
          <p:cNvPr id="17" name="Text 15"/>
          <p:cNvSpPr/>
          <p:nvPr/>
        </p:nvSpPr>
        <p:spPr>
          <a:xfrm>
            <a:off x="6108650" y="2331690"/>
            <a:ext cx="2562249" cy="210443"/>
          </a:xfrm>
          <a:prstGeom prst="rect">
            <a:avLst/>
          </a:prstGeom>
          <a:noFill/>
          <a:ln/>
        </p:spPr>
        <p:txBody>
          <a:bodyPr wrap="square" lIns="0" tIns="0" rIns="0" bIns="0" rtlCol="0" anchor="t"/>
          <a:lstStyle/>
          <a:p>
            <a:pPr algn="l" indent="0" marL="0">
              <a:lnSpc>
                <a:spcPts val="1658"/>
              </a:lnSpc>
              <a:buNone/>
            </a:pPr>
            <a:r>
              <a:rPr lang="en-US" sz="1275" b="1" dirty="0">
                <a:solidFill>
                  <a:srgbClr val="F1EFEA"/>
                </a:solidFill>
                <a:latin typeface="Microsoft YaHei" pitchFamily="34" charset="0"/>
                <a:ea typeface="Microsoft YaHei" pitchFamily="34" charset="-122"/>
                <a:cs typeface="Microsoft YaHei" pitchFamily="34" charset="-120"/>
              </a:rPr>
              <a:t>Próxima ação</a:t>
            </a:r>
            <a:endParaRPr lang="en-US" sz="1275" dirty="0"/>
          </a:p>
        </p:txBody>
      </p:sp>
      <p:sp>
        <p:nvSpPr>
          <p:cNvPr id="18" name="Text 16"/>
          <p:cNvSpPr/>
          <p:nvPr/>
        </p:nvSpPr>
        <p:spPr>
          <a:xfrm>
            <a:off x="6108650" y="2627858"/>
            <a:ext cx="2463701" cy="879872"/>
          </a:xfrm>
          <a:prstGeom prst="rect">
            <a:avLst/>
          </a:prstGeom>
          <a:noFill/>
          <a:ln/>
        </p:spPr>
        <p:txBody>
          <a:bodyPr wrap="square" lIns="0" tIns="0" rIns="0" bIns="0" rtlCol="0" anchor="t"/>
          <a:lstStyle/>
          <a:p>
            <a:pPr algn="l" indent="0" marL="0">
              <a:lnSpc>
                <a:spcPts val="1733"/>
              </a:lnSpc>
              <a:buNone/>
            </a:pPr>
            <a:r>
              <a:rPr lang="en-US" sz="1050" dirty="0">
                <a:solidFill>
                  <a:srgbClr val="C3C1BD"/>
                </a:solidFill>
                <a:latin typeface="Microsoft YaHei" pitchFamily="34" charset="0"/>
                <a:ea typeface="Microsoft YaHei" pitchFamily="34" charset="-122"/>
                <a:cs typeface="Microsoft YaHei" pitchFamily="34" charset="-120"/>
              </a:rPr>
              <a:t>Quem é o responsável pelo próximo passo, o que ele deve verificar e quando a equipe deve retomar o contato.</a:t>
            </a:r>
            <a:endParaRPr lang="en-US" sz="1050" dirty="0"/>
          </a:p>
        </p:txBody>
      </p:sp>
      <p:sp>
        <p:nvSpPr>
          <p:cNvPr id="19" name="Text 17"/>
          <p:cNvSpPr/>
          <p:nvPr/>
        </p:nvSpPr>
        <p:spPr>
          <a:xfrm>
            <a:off x="571500" y="4276725"/>
            <a:ext cx="3321606" cy="104775"/>
          </a:xfrm>
          <a:prstGeom prst="rect">
            <a:avLst/>
          </a:prstGeom>
          <a:noFill/>
          <a:ln/>
        </p:spPr>
        <p:txBody>
          <a:bodyPr wrap="square" lIns="0" tIns="0" rIns="0" bIns="0" rtlCol="0" anchor="t"/>
          <a:lstStyle/>
          <a:p>
            <a:pPr algn="l" indent="0" marL="0">
              <a:buNone/>
            </a:pPr>
            <a:r>
              <a:rPr lang="en-US" sz="750" dirty="0">
                <a:solidFill>
                  <a:srgbClr val="959390"/>
                </a:solidFill>
                <a:latin typeface="Courier New" pitchFamily="34" charset="0"/>
                <a:ea typeface="Courier New" pitchFamily="34" charset="-122"/>
                <a:cs typeface="Courier New" pitchFamily="34" charset="-120"/>
              </a:rPr>
              <a:t>MODELO · CONTEXTO, EVIDÊNCIAS E PRÓXIMA AÇÃO</a:t>
            </a:r>
            <a:endParaRPr lang="en-US" sz="750" dirty="0"/>
          </a:p>
        </p:txBody>
      </p:sp>
      <p:sp>
        <p:nvSpPr>
          <p:cNvPr id="20" name="Text 18"/>
          <p:cNvSpPr/>
          <p:nvPr/>
        </p:nvSpPr>
        <p:spPr>
          <a:xfrm>
            <a:off x="6394847" y="4276725"/>
            <a:ext cx="2264759" cy="104775"/>
          </a:xfrm>
          <a:prstGeom prst="rect">
            <a:avLst/>
          </a:prstGeom>
          <a:noFill/>
          <a:ln/>
        </p:spPr>
        <p:txBody>
          <a:bodyPr wrap="square" lIns="0" tIns="0" rIns="0" bIns="0" rtlCol="0" anchor="t"/>
          <a:lstStyle/>
          <a:p>
            <a:pPr algn="l" indent="0" marL="0">
              <a:buNone/>
            </a:pPr>
            <a:r>
              <a:rPr lang="en-US" sz="750" dirty="0">
                <a:solidFill>
                  <a:srgbClr val="959390"/>
                </a:solidFill>
                <a:latin typeface="Courier New" pitchFamily="34" charset="0"/>
                <a:ea typeface="Courier New" pitchFamily="34" charset="-122"/>
                <a:cs typeface="Courier New" pitchFamily="34" charset="-120"/>
              </a:rPr>
              <a:t>GENPPT · DEMONSTRAÇÃO ORIGINAL</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571500" y="571500"/>
            <a:ext cx="3253811"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WORKSHOP DE HANDOFF · TREINAMENTO FICTÍCIO</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04 / 05</a:t>
            </a:r>
            <a:endParaRPr lang="en-US" sz="750" dirty="0"/>
          </a:p>
        </p:txBody>
      </p:sp>
      <p:sp>
        <p:nvSpPr>
          <p:cNvPr id="4" name="Text 2"/>
          <p:cNvSpPr/>
          <p:nvPr/>
        </p:nvSpPr>
        <p:spPr>
          <a:xfrm>
            <a:off x="571500" y="676275"/>
            <a:ext cx="8321040"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PARTE 03 · CASO PRÁTICO</a:t>
            </a:r>
            <a:endParaRPr lang="en-US" sz="750" dirty="0"/>
          </a:p>
        </p:txBody>
      </p:sp>
      <p:sp>
        <p:nvSpPr>
          <p:cNvPr id="5" name="Text 3"/>
          <p:cNvSpPr/>
          <p:nvPr/>
        </p:nvSpPr>
        <p:spPr>
          <a:xfrm>
            <a:off x="571500" y="914400"/>
            <a:ext cx="8481060" cy="426690"/>
          </a:xfrm>
          <a:prstGeom prst="rect">
            <a:avLst/>
          </a:prstGeom>
          <a:noFill/>
          <a:ln/>
        </p:spPr>
        <p:txBody>
          <a:bodyPr wrap="none" lIns="0" tIns="0" rIns="0" bIns="0" rtlCol="0" anchor="t"/>
          <a:lstStyle/>
          <a:p>
            <a:pPr algn="l" indent="0" marL="0">
              <a:lnSpc>
                <a:spcPts val="3360"/>
              </a:lnSpc>
              <a:buNone/>
            </a:pPr>
            <a:r>
              <a:rPr lang="en-US" sz="3000" b="1" dirty="0">
                <a:solidFill>
                  <a:srgbClr val="0A0A0B"/>
                </a:solidFill>
                <a:latin typeface="Georgia" pitchFamily="34" charset="0"/>
                <a:ea typeface="Georgia" pitchFamily="34" charset="-122"/>
                <a:cs typeface="Georgia" pitchFamily="34" charset="-120"/>
              </a:rPr>
              <a:t>Um usuário não consegue exportar</a:t>
            </a:r>
            <a:endParaRPr lang="en-US" sz="3000" dirty="0"/>
          </a:p>
        </p:txBody>
      </p:sp>
      <p:sp>
        <p:nvSpPr>
          <p:cNvPr id="6" name="Text 4"/>
          <p:cNvSpPr/>
          <p:nvPr/>
        </p:nvSpPr>
        <p:spPr>
          <a:xfrm>
            <a:off x="571500" y="1493490"/>
            <a:ext cx="533400" cy="28575"/>
          </a:xfrm>
          <a:prstGeom prst="rect">
            <a:avLst/>
          </a:prstGeom>
          <a:solidFill>
            <a:srgbClr val="0A0A0B"/>
          </a:solidFill>
          <a:ln/>
        </p:spPr>
        <p:txBody>
          <a:bodyPr wrap="square" rtlCol="0" anchor="ctr"/>
          <a:lstStyle/>
          <a:p>
            <a:pPr indent="0" marL="0">
              <a:buNone/>
            </a:pPr>
            <a:endParaRPr lang="en-US" dirty="0"/>
          </a:p>
        </p:txBody>
      </p:sp>
      <p:sp>
        <p:nvSpPr>
          <p:cNvPr id="7" name="Text 5"/>
          <p:cNvSpPr/>
          <p:nvPr/>
        </p:nvSpPr>
        <p:spPr>
          <a:xfrm>
            <a:off x="571500" y="1636365"/>
            <a:ext cx="8321040" cy="200025"/>
          </a:xfrm>
          <a:prstGeom prst="rect">
            <a:avLst/>
          </a:prstGeom>
          <a:noFill/>
          <a:ln/>
        </p:spPr>
        <p:txBody>
          <a:bodyPr wrap="square" lIns="0" tIns="0" rIns="0" bIns="0" rtlCol="0" anchor="t"/>
          <a:lstStyle/>
          <a:p>
            <a:pPr algn="l" indent="0" marL="0">
              <a:lnSpc>
                <a:spcPts val="1575"/>
              </a:lnSpc>
              <a:buNone/>
            </a:pPr>
            <a:r>
              <a:rPr lang="en-US" sz="1050" dirty="0">
                <a:solidFill>
                  <a:srgbClr val="5B5A59"/>
                </a:solidFill>
                <a:latin typeface="Microsoft YaHei" pitchFamily="34" charset="0"/>
                <a:ea typeface="Microsoft YaHei" pitchFamily="34" charset="-122"/>
                <a:cs typeface="Microsoft YaHei" pitchFamily="34" charset="-120"/>
              </a:rPr>
              <a:t>Caso de treino do workshop — todas as situações são fictícias.</a:t>
            </a:r>
            <a:endParaRPr lang="en-US" sz="1050" dirty="0"/>
          </a:p>
        </p:txBody>
      </p:sp>
      <p:sp>
        <p:nvSpPr>
          <p:cNvPr id="8" name="Shape 6"/>
          <p:cNvSpPr/>
          <p:nvPr/>
        </p:nvSpPr>
        <p:spPr>
          <a:xfrm>
            <a:off x="571500" y="1993553"/>
            <a:ext cx="3810000" cy="0"/>
          </a:xfrm>
          <a:prstGeom prst="line">
            <a:avLst/>
          </a:prstGeom>
          <a:noFill/>
          <a:ln w="9525">
            <a:solidFill>
              <a:srgbClr val="B7B6B0"/>
            </a:solidFill>
            <a:prstDash val="solid"/>
          </a:ln>
        </p:spPr>
      </p:sp>
      <p:sp>
        <p:nvSpPr>
          <p:cNvPr id="9" name="Text 7"/>
          <p:cNvSpPr/>
          <p:nvPr/>
        </p:nvSpPr>
        <p:spPr>
          <a:xfrm>
            <a:off x="571500" y="2103090"/>
            <a:ext cx="3962400"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OBSERVAÇÕES CONFIRMADAS</a:t>
            </a:r>
            <a:endParaRPr lang="en-US" sz="750" dirty="0"/>
          </a:p>
        </p:txBody>
      </p:sp>
      <p:sp>
        <p:nvSpPr>
          <p:cNvPr id="10" name="Text 8"/>
          <p:cNvSpPr/>
          <p:nvPr/>
        </p:nvSpPr>
        <p:spPr>
          <a:xfrm>
            <a:off x="571500" y="2284065"/>
            <a:ext cx="3810000" cy="752475"/>
          </a:xfrm>
          <a:prstGeom prst="rect">
            <a:avLst/>
          </a:prstGeom>
          <a:noFill/>
          <a:ln/>
        </p:spPr>
        <p:txBody>
          <a:bodyPr wrap="square" lIns="85725" tIns="0" rIns="0" bIns="0" rtlCol="0" anchor="t"/>
          <a:lstStyle/>
          <a:p>
            <a:pPr algn="l" marL="85725" indent="-85725">
              <a:lnSpc>
                <a:spcPts val="1575"/>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O workspace abre.</a:t>
            </a:r>
            <a:endParaRPr lang="en-US" sz="1050" dirty="0"/>
          </a:p>
          <a:p>
            <a:pPr algn="l" marL="85725" indent="-85725">
              <a:lnSpc>
                <a:spcPts val="1575"/>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O arquivo tem cinco slides.</a:t>
            </a:r>
            <a:endParaRPr lang="en-US" sz="1050" dirty="0"/>
          </a:p>
          <a:p>
            <a:pPr algn="l" marL="85725" indent="-85725">
              <a:lnSpc>
                <a:spcPts val="1575"/>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O botão de exportar está visível.</a:t>
            </a:r>
            <a:endParaRPr lang="en-US" sz="1050" dirty="0"/>
          </a:p>
        </p:txBody>
      </p:sp>
      <p:sp>
        <p:nvSpPr>
          <p:cNvPr id="11" name="Shape 9"/>
          <p:cNvSpPr/>
          <p:nvPr/>
        </p:nvSpPr>
        <p:spPr>
          <a:xfrm>
            <a:off x="4762500" y="1993553"/>
            <a:ext cx="3810000" cy="0"/>
          </a:xfrm>
          <a:prstGeom prst="line">
            <a:avLst/>
          </a:prstGeom>
          <a:noFill/>
          <a:ln w="9525">
            <a:solidFill>
              <a:srgbClr val="B7B6B0"/>
            </a:solidFill>
            <a:prstDash val="solid"/>
          </a:ln>
        </p:spPr>
      </p:sp>
      <p:sp>
        <p:nvSpPr>
          <p:cNvPr id="12" name="Text 10"/>
          <p:cNvSpPr/>
          <p:nvPr/>
        </p:nvSpPr>
        <p:spPr>
          <a:xfrm>
            <a:off x="4762500" y="2103090"/>
            <a:ext cx="3962400"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HIPÓTESES EM ABERTO · AINDA NÃO VERIFICADO</a:t>
            </a:r>
            <a:endParaRPr lang="en-US" sz="750" dirty="0"/>
          </a:p>
        </p:txBody>
      </p:sp>
      <p:sp>
        <p:nvSpPr>
          <p:cNvPr id="13" name="Text 11"/>
          <p:cNvSpPr/>
          <p:nvPr/>
        </p:nvSpPr>
        <p:spPr>
          <a:xfrm>
            <a:off x="4762500" y="2284065"/>
            <a:ext cx="3810000" cy="476250"/>
          </a:xfrm>
          <a:prstGeom prst="rect">
            <a:avLst/>
          </a:prstGeom>
          <a:noFill/>
          <a:ln/>
        </p:spPr>
        <p:txBody>
          <a:bodyPr wrap="square" lIns="85725" tIns="0" rIns="0" bIns="0" rtlCol="0" anchor="t"/>
          <a:lstStyle/>
          <a:p>
            <a:pPr algn="l" marL="85725" indent="-85725">
              <a:lnSpc>
                <a:spcPts val="1575"/>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A resposta da exportação.</a:t>
            </a:r>
            <a:endParaRPr lang="en-US" sz="1050" dirty="0"/>
          </a:p>
          <a:p>
            <a:pPr algn="l" marL="85725" indent="-85725">
              <a:lnSpc>
                <a:spcPts val="1575"/>
              </a:lnSpc>
              <a:buSzPct val="100000"/>
              <a:buChar char="•"/>
            </a:pPr>
            <a:r>
              <a:rPr lang="en-US" sz="1050" dirty="0">
                <a:solidFill>
                  <a:srgbClr val="343333"/>
                </a:solidFill>
                <a:latin typeface="Microsoft YaHei" pitchFamily="34" charset="0"/>
                <a:ea typeface="Microsoft YaHei" pitchFamily="34" charset="-122"/>
                <a:cs typeface="Microsoft YaHei" pitchFamily="34" charset="-120"/>
              </a:rPr>
              <a:t>O arquivo baixado, aberto no PowerPoint.</a:t>
            </a:r>
            <a:endParaRPr lang="en-US" sz="1050" dirty="0"/>
          </a:p>
        </p:txBody>
      </p:sp>
      <p:sp>
        <p:nvSpPr>
          <p:cNvPr id="14" name="Text 12"/>
          <p:cNvSpPr/>
          <p:nvPr/>
        </p:nvSpPr>
        <p:spPr>
          <a:xfrm>
            <a:off x="571500" y="3207990"/>
            <a:ext cx="8001000" cy="860822"/>
          </a:xfrm>
          <a:prstGeom prst="rect">
            <a:avLst/>
          </a:prstGeom>
          <a:solidFill>
            <a:srgbClr val="E8E5DE"/>
          </a:solidFill>
          <a:ln/>
        </p:spPr>
        <p:txBody>
          <a:bodyPr wrap="square" rtlCol="0" anchor="ctr"/>
          <a:lstStyle/>
          <a:p>
            <a:pPr indent="0" marL="0">
              <a:buNone/>
            </a:pPr>
            <a:endParaRPr lang="en-US" dirty="0"/>
          </a:p>
        </p:txBody>
      </p:sp>
      <p:sp>
        <p:nvSpPr>
          <p:cNvPr id="15" name="Shape 13"/>
          <p:cNvSpPr/>
          <p:nvPr/>
        </p:nvSpPr>
        <p:spPr>
          <a:xfrm>
            <a:off x="585788" y="3207990"/>
            <a:ext cx="0" cy="860822"/>
          </a:xfrm>
          <a:prstGeom prst="line">
            <a:avLst/>
          </a:prstGeom>
          <a:noFill/>
          <a:ln w="28575">
            <a:solidFill>
              <a:srgbClr val="0A0A0B"/>
            </a:solidFill>
            <a:prstDash val="solid"/>
          </a:ln>
        </p:spPr>
      </p:sp>
      <p:sp>
        <p:nvSpPr>
          <p:cNvPr id="16" name="Text 14"/>
          <p:cNvSpPr/>
          <p:nvPr/>
        </p:nvSpPr>
        <p:spPr>
          <a:xfrm>
            <a:off x="771525" y="3331815"/>
            <a:ext cx="7934706"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PRÓXIMA AÇÃO</a:t>
            </a:r>
            <a:endParaRPr lang="en-US" sz="750" dirty="0"/>
          </a:p>
        </p:txBody>
      </p:sp>
      <p:sp>
        <p:nvSpPr>
          <p:cNvPr id="17" name="Text 15"/>
          <p:cNvSpPr/>
          <p:nvPr/>
        </p:nvSpPr>
        <p:spPr>
          <a:xfrm>
            <a:off x="771525" y="3512790"/>
            <a:ext cx="7429500" cy="413147"/>
          </a:xfrm>
          <a:prstGeom prst="rect">
            <a:avLst/>
          </a:prstGeom>
          <a:noFill/>
          <a:ln/>
        </p:spPr>
        <p:txBody>
          <a:bodyPr wrap="square" lIns="0" tIns="0" rIns="0" bIns="0" rtlCol="0" anchor="t"/>
          <a:lstStyle/>
          <a:p>
            <a:pPr algn="l" indent="0" marL="0">
              <a:lnSpc>
                <a:spcPts val="1627"/>
              </a:lnSpc>
              <a:buNone/>
            </a:pPr>
            <a:r>
              <a:rPr lang="en-US" sz="1050" dirty="0">
                <a:solidFill>
                  <a:srgbClr val="0A0A0B"/>
                </a:solidFill>
                <a:latin typeface="Microsoft YaHei" pitchFamily="34" charset="0"/>
                <a:ea typeface="Microsoft YaHei" pitchFamily="34" charset="-122"/>
                <a:cs typeface="Microsoft YaHei" pitchFamily="34" charset="-120"/>
              </a:rPr>
              <a:t>O próximo responsável inspeciona a resposta da exportação e abre o arquivo exportado antes de declarar o caso resolvido.</a:t>
            </a:r>
            <a:endParaRPr lang="en-US" sz="1050" dirty="0"/>
          </a:p>
        </p:txBody>
      </p:sp>
      <p:sp>
        <p:nvSpPr>
          <p:cNvPr id="18" name="Text 16"/>
          <p:cNvSpPr/>
          <p:nvPr/>
        </p:nvSpPr>
        <p:spPr>
          <a:xfrm>
            <a:off x="571500" y="4276725"/>
            <a:ext cx="3925562"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CASO PRÁTICO · OBSERVAÇÕES, HIPÓTESES E PRÓXIMA AÇÃO</a:t>
            </a:r>
            <a:endParaRPr lang="en-US" sz="750" dirty="0"/>
          </a:p>
        </p:txBody>
      </p:sp>
      <p:sp>
        <p:nvSpPr>
          <p:cNvPr id="19" name="Text 17"/>
          <p:cNvSpPr/>
          <p:nvPr/>
        </p:nvSpPr>
        <p:spPr>
          <a:xfrm>
            <a:off x="6394847" y="4276725"/>
            <a:ext cx="2264759"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GENPPT · DEMONSTRAÇÃO ORIGINAL</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1EFEA"/>
        </a:solidFill>
      </p:bgPr>
    </p:bg>
    <p:spTree>
      <p:nvGrpSpPr>
        <p:cNvPr id="1" name=""/>
        <p:cNvGrpSpPr/>
        <p:nvPr/>
      </p:nvGrpSpPr>
      <p:grpSpPr>
        <a:xfrm>
          <a:off x="0" y="0"/>
          <a:ext cx="0" cy="0"/>
          <a:chOff x="0" y="0"/>
          <a:chExt cx="0" cy="0"/>
        </a:xfrm>
      </p:grpSpPr>
      <p:sp>
        <p:nvSpPr>
          <p:cNvPr id="2" name="Text 0"/>
          <p:cNvSpPr/>
          <p:nvPr/>
        </p:nvSpPr>
        <p:spPr>
          <a:xfrm>
            <a:off x="571500" y="571500"/>
            <a:ext cx="3253811"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WORKSHOP DE HANDOFF · TREINAMENTO FICTÍCIO</a:t>
            </a:r>
            <a:endParaRPr lang="en-US" sz="750" dirty="0"/>
          </a:p>
        </p:txBody>
      </p:sp>
      <p:sp>
        <p:nvSpPr>
          <p:cNvPr id="3" name="Text 1"/>
          <p:cNvSpPr/>
          <p:nvPr/>
        </p:nvSpPr>
        <p:spPr>
          <a:xfrm>
            <a:off x="8051006" y="571500"/>
            <a:ext cx="542354"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05 / 05</a:t>
            </a:r>
            <a:endParaRPr lang="en-US" sz="750" dirty="0"/>
          </a:p>
        </p:txBody>
      </p:sp>
      <p:sp>
        <p:nvSpPr>
          <p:cNvPr id="4" name="Text 2"/>
          <p:cNvSpPr/>
          <p:nvPr/>
        </p:nvSpPr>
        <p:spPr>
          <a:xfrm>
            <a:off x="571500" y="676275"/>
            <a:ext cx="8321040" cy="104775"/>
          </a:xfrm>
          <a:prstGeom prst="rect">
            <a:avLst/>
          </a:prstGeom>
          <a:noFill/>
          <a:ln/>
        </p:spPr>
        <p:txBody>
          <a:bodyPr wrap="square" lIns="0" tIns="0" rIns="0" bIns="0" rtlCol="0" anchor="t"/>
          <a:lstStyle/>
          <a:p>
            <a:pPr algn="l" indent="0" marL="0">
              <a:buNone/>
            </a:pPr>
            <a:r>
              <a:rPr lang="en-US" sz="750" dirty="0">
                <a:solidFill>
                  <a:srgbClr val="5B5A59"/>
                </a:solidFill>
                <a:latin typeface="Courier New" pitchFamily="34" charset="0"/>
                <a:ea typeface="Courier New" pitchFamily="34" charset="-122"/>
                <a:cs typeface="Courier New" pitchFamily="34" charset="-120"/>
              </a:rPr>
              <a:t>PARTE 04 · ENCERRAMENTO</a:t>
            </a:r>
            <a:endParaRPr lang="en-US" sz="750" dirty="0"/>
          </a:p>
        </p:txBody>
      </p:sp>
      <p:sp>
        <p:nvSpPr>
          <p:cNvPr id="5" name="Text 3"/>
          <p:cNvSpPr/>
          <p:nvPr/>
        </p:nvSpPr>
        <p:spPr>
          <a:xfrm>
            <a:off x="571500" y="933450"/>
            <a:ext cx="8481060" cy="481905"/>
          </a:xfrm>
          <a:prstGeom prst="rect">
            <a:avLst/>
          </a:prstGeom>
          <a:noFill/>
          <a:ln/>
        </p:spPr>
        <p:txBody>
          <a:bodyPr wrap="none" lIns="0" tIns="0" rIns="0" bIns="0" rtlCol="0" anchor="t"/>
          <a:lstStyle/>
          <a:p>
            <a:pPr algn="l" indent="0" marL="0">
              <a:lnSpc>
                <a:spcPts val="3795"/>
              </a:lnSpc>
              <a:buNone/>
            </a:pPr>
            <a:r>
              <a:rPr lang="en-US" sz="3450" b="1" dirty="0">
                <a:solidFill>
                  <a:srgbClr val="0A0A0B"/>
                </a:solidFill>
                <a:latin typeface="Georgia" pitchFamily="34" charset="0"/>
                <a:ea typeface="Georgia" pitchFamily="34" charset="-122"/>
                <a:cs typeface="Georgia" pitchFamily="34" charset="-120"/>
              </a:rPr>
              <a:t>O checklist final</a:t>
            </a:r>
            <a:endParaRPr lang="en-US" sz="3450" dirty="0"/>
          </a:p>
        </p:txBody>
      </p:sp>
      <p:sp>
        <p:nvSpPr>
          <p:cNvPr id="6" name="Text 4"/>
          <p:cNvSpPr/>
          <p:nvPr/>
        </p:nvSpPr>
        <p:spPr>
          <a:xfrm>
            <a:off x="571500" y="1567755"/>
            <a:ext cx="533400" cy="28575"/>
          </a:xfrm>
          <a:prstGeom prst="rect">
            <a:avLst/>
          </a:prstGeom>
          <a:solidFill>
            <a:srgbClr val="0A0A0B"/>
          </a:solidFill>
          <a:ln/>
        </p:spPr>
        <p:txBody>
          <a:bodyPr wrap="square" rtlCol="0" anchor="ctr"/>
          <a:lstStyle/>
          <a:p>
            <a:pPr indent="0" marL="0">
              <a:buNone/>
            </a:pPr>
            <a:endParaRPr lang="en-US" dirty="0"/>
          </a:p>
        </p:txBody>
      </p:sp>
      <p:sp>
        <p:nvSpPr>
          <p:cNvPr id="7" name="Shape 5"/>
          <p:cNvSpPr/>
          <p:nvPr/>
        </p:nvSpPr>
        <p:spPr>
          <a:xfrm>
            <a:off x="571500" y="1829693"/>
            <a:ext cx="8001000" cy="0"/>
          </a:xfrm>
          <a:prstGeom prst="line">
            <a:avLst/>
          </a:prstGeom>
          <a:noFill/>
          <a:ln w="9525">
            <a:solidFill>
              <a:srgbClr val="B7B6B0"/>
            </a:solidFill>
            <a:prstDash val="solid"/>
          </a:ln>
        </p:spPr>
      </p:sp>
      <p:sp>
        <p:nvSpPr>
          <p:cNvPr id="8" name="Text 6"/>
          <p:cNvSpPr/>
          <p:nvPr/>
        </p:nvSpPr>
        <p:spPr>
          <a:xfrm>
            <a:off x="590550" y="1948755"/>
            <a:ext cx="316992" cy="210443"/>
          </a:xfrm>
          <a:prstGeom prst="rect">
            <a:avLst/>
          </a:prstGeom>
          <a:noFill/>
          <a:ln/>
        </p:spPr>
        <p:txBody>
          <a:bodyPr wrap="square" lIns="0" tIns="0" rIns="0" bIns="0" rtlCol="0" anchor="t"/>
          <a:lstStyle/>
          <a:p>
            <a:pPr algn="l" indent="0" marL="0">
              <a:lnSpc>
                <a:spcPts val="1658"/>
              </a:lnSpc>
              <a:buNone/>
            </a:pPr>
            <a:r>
              <a:rPr lang="en-US" sz="1275" i="1" dirty="0">
                <a:solidFill>
                  <a:srgbClr val="898886"/>
                </a:solidFill>
                <a:latin typeface="Georgia" pitchFamily="34" charset="0"/>
                <a:ea typeface="Georgia" pitchFamily="34" charset="-122"/>
                <a:cs typeface="Georgia" pitchFamily="34" charset="-120"/>
              </a:rPr>
              <a:t>01</a:t>
            </a:r>
            <a:endParaRPr lang="en-US" sz="1275" dirty="0"/>
          </a:p>
        </p:txBody>
      </p:sp>
      <p:sp>
        <p:nvSpPr>
          <p:cNvPr id="9" name="Text 7"/>
          <p:cNvSpPr/>
          <p:nvPr/>
        </p:nvSpPr>
        <p:spPr>
          <a:xfrm>
            <a:off x="1085850" y="1958280"/>
            <a:ext cx="1488531" cy="213271"/>
          </a:xfrm>
          <a:prstGeom prst="rect">
            <a:avLst/>
          </a:prstGeom>
          <a:noFill/>
          <a:ln/>
        </p:spPr>
        <p:txBody>
          <a:bodyPr wrap="square" lIns="0" tIns="0" rIns="0" bIns="0" rtlCol="0" anchor="t"/>
          <a:lstStyle/>
          <a:p>
            <a:pPr algn="l" indent="0" marL="0">
              <a:lnSpc>
                <a:spcPts val="1680"/>
              </a:lnSpc>
              <a:buNone/>
            </a:pPr>
            <a:r>
              <a:rPr lang="en-US" sz="1200" dirty="0">
                <a:solidFill>
                  <a:srgbClr val="0A0A0B"/>
                </a:solidFill>
                <a:latin typeface="Microsoft YaHei" pitchFamily="34" charset="0"/>
                <a:ea typeface="Microsoft YaHei" pitchFamily="34" charset="-122"/>
                <a:cs typeface="Microsoft YaHei" pitchFamily="34" charset="-120"/>
              </a:rPr>
              <a:t>Declare o objetivo.</a:t>
            </a:r>
            <a:endParaRPr lang="en-US" sz="1200" dirty="0"/>
          </a:p>
        </p:txBody>
      </p:sp>
      <p:sp>
        <p:nvSpPr>
          <p:cNvPr id="10" name="Shape 8"/>
          <p:cNvSpPr/>
          <p:nvPr/>
        </p:nvSpPr>
        <p:spPr>
          <a:xfrm>
            <a:off x="571500" y="2290614"/>
            <a:ext cx="8001000" cy="0"/>
          </a:xfrm>
          <a:prstGeom prst="line">
            <a:avLst/>
          </a:prstGeom>
          <a:noFill/>
          <a:ln w="9525">
            <a:solidFill>
              <a:srgbClr val="B7B6B0"/>
            </a:solidFill>
            <a:prstDash val="solid"/>
          </a:ln>
        </p:spPr>
      </p:sp>
      <p:sp>
        <p:nvSpPr>
          <p:cNvPr id="11" name="Text 9"/>
          <p:cNvSpPr/>
          <p:nvPr/>
        </p:nvSpPr>
        <p:spPr>
          <a:xfrm>
            <a:off x="590550" y="2409676"/>
            <a:ext cx="316992" cy="210443"/>
          </a:xfrm>
          <a:prstGeom prst="rect">
            <a:avLst/>
          </a:prstGeom>
          <a:noFill/>
          <a:ln/>
        </p:spPr>
        <p:txBody>
          <a:bodyPr wrap="square" lIns="0" tIns="0" rIns="0" bIns="0" rtlCol="0" anchor="t"/>
          <a:lstStyle/>
          <a:p>
            <a:pPr algn="l" indent="0" marL="0">
              <a:lnSpc>
                <a:spcPts val="1658"/>
              </a:lnSpc>
              <a:buNone/>
            </a:pPr>
            <a:r>
              <a:rPr lang="en-US" sz="1275" i="1" dirty="0">
                <a:solidFill>
                  <a:srgbClr val="898886"/>
                </a:solidFill>
                <a:latin typeface="Georgia" pitchFamily="34" charset="0"/>
                <a:ea typeface="Georgia" pitchFamily="34" charset="-122"/>
                <a:cs typeface="Georgia" pitchFamily="34" charset="-120"/>
              </a:rPr>
              <a:t>02</a:t>
            </a:r>
            <a:endParaRPr lang="en-US" sz="1275" dirty="0"/>
          </a:p>
        </p:txBody>
      </p:sp>
      <p:sp>
        <p:nvSpPr>
          <p:cNvPr id="12" name="Text 10"/>
          <p:cNvSpPr/>
          <p:nvPr/>
        </p:nvSpPr>
        <p:spPr>
          <a:xfrm>
            <a:off x="1085850" y="2419201"/>
            <a:ext cx="4244102" cy="213271"/>
          </a:xfrm>
          <a:prstGeom prst="rect">
            <a:avLst/>
          </a:prstGeom>
          <a:noFill/>
          <a:ln/>
        </p:spPr>
        <p:txBody>
          <a:bodyPr wrap="square" lIns="0" tIns="0" rIns="0" bIns="0" rtlCol="0" anchor="t"/>
          <a:lstStyle/>
          <a:p>
            <a:pPr algn="l" indent="0" marL="0">
              <a:lnSpc>
                <a:spcPts val="1680"/>
              </a:lnSpc>
              <a:buNone/>
            </a:pPr>
            <a:r>
              <a:rPr lang="en-US" sz="1200" dirty="0">
                <a:solidFill>
                  <a:srgbClr val="0A0A0B"/>
                </a:solidFill>
                <a:latin typeface="Microsoft YaHei" pitchFamily="34" charset="0"/>
                <a:ea typeface="Microsoft YaHei" pitchFamily="34" charset="-122"/>
                <a:cs typeface="Microsoft YaHei" pitchFamily="34" charset="-120"/>
              </a:rPr>
              <a:t>Mantenha as observações separadas das suposições.</a:t>
            </a:r>
            <a:endParaRPr lang="en-US" sz="1200" dirty="0"/>
          </a:p>
        </p:txBody>
      </p:sp>
      <p:sp>
        <p:nvSpPr>
          <p:cNvPr id="13" name="Shape 11"/>
          <p:cNvSpPr/>
          <p:nvPr/>
        </p:nvSpPr>
        <p:spPr>
          <a:xfrm>
            <a:off x="571500" y="2751534"/>
            <a:ext cx="8001000" cy="0"/>
          </a:xfrm>
          <a:prstGeom prst="line">
            <a:avLst/>
          </a:prstGeom>
          <a:noFill/>
          <a:ln w="9525">
            <a:solidFill>
              <a:srgbClr val="B7B6B0"/>
            </a:solidFill>
            <a:prstDash val="solid"/>
          </a:ln>
        </p:spPr>
      </p:sp>
      <p:sp>
        <p:nvSpPr>
          <p:cNvPr id="14" name="Text 12"/>
          <p:cNvSpPr/>
          <p:nvPr/>
        </p:nvSpPr>
        <p:spPr>
          <a:xfrm>
            <a:off x="590550" y="2870597"/>
            <a:ext cx="316992" cy="210443"/>
          </a:xfrm>
          <a:prstGeom prst="rect">
            <a:avLst/>
          </a:prstGeom>
          <a:noFill/>
          <a:ln/>
        </p:spPr>
        <p:txBody>
          <a:bodyPr wrap="square" lIns="0" tIns="0" rIns="0" bIns="0" rtlCol="0" anchor="t"/>
          <a:lstStyle/>
          <a:p>
            <a:pPr algn="l" indent="0" marL="0">
              <a:lnSpc>
                <a:spcPts val="1658"/>
              </a:lnSpc>
              <a:buNone/>
            </a:pPr>
            <a:r>
              <a:rPr lang="en-US" sz="1275" i="1" dirty="0">
                <a:solidFill>
                  <a:srgbClr val="898886"/>
                </a:solidFill>
                <a:latin typeface="Georgia" pitchFamily="34" charset="0"/>
                <a:ea typeface="Georgia" pitchFamily="34" charset="-122"/>
                <a:cs typeface="Georgia" pitchFamily="34" charset="-120"/>
              </a:rPr>
              <a:t>03</a:t>
            </a:r>
            <a:endParaRPr lang="en-US" sz="1275" dirty="0"/>
          </a:p>
        </p:txBody>
      </p:sp>
      <p:sp>
        <p:nvSpPr>
          <p:cNvPr id="15" name="Text 13"/>
          <p:cNvSpPr/>
          <p:nvPr/>
        </p:nvSpPr>
        <p:spPr>
          <a:xfrm>
            <a:off x="1085850" y="2880122"/>
            <a:ext cx="2680502" cy="213271"/>
          </a:xfrm>
          <a:prstGeom prst="rect">
            <a:avLst/>
          </a:prstGeom>
          <a:noFill/>
          <a:ln/>
        </p:spPr>
        <p:txBody>
          <a:bodyPr wrap="square" lIns="0" tIns="0" rIns="0" bIns="0" rtlCol="0" anchor="t"/>
          <a:lstStyle/>
          <a:p>
            <a:pPr algn="l" indent="0" marL="0">
              <a:lnSpc>
                <a:spcPts val="1680"/>
              </a:lnSpc>
              <a:buNone/>
            </a:pPr>
            <a:r>
              <a:rPr lang="en-US" sz="1200" dirty="0">
                <a:solidFill>
                  <a:srgbClr val="0A0A0B"/>
                </a:solidFill>
                <a:latin typeface="Microsoft YaHei" pitchFamily="34" charset="0"/>
                <a:ea typeface="Microsoft YaHei" pitchFamily="34" charset="-122"/>
                <a:cs typeface="Microsoft YaHei" pitchFamily="34" charset="-120"/>
              </a:rPr>
              <a:t>Remova as informações privadas.</a:t>
            </a:r>
            <a:endParaRPr lang="en-US" sz="1200" dirty="0"/>
          </a:p>
        </p:txBody>
      </p:sp>
      <p:sp>
        <p:nvSpPr>
          <p:cNvPr id="16" name="Shape 14"/>
          <p:cNvSpPr/>
          <p:nvPr/>
        </p:nvSpPr>
        <p:spPr>
          <a:xfrm>
            <a:off x="571500" y="3212455"/>
            <a:ext cx="8001000" cy="0"/>
          </a:xfrm>
          <a:prstGeom prst="line">
            <a:avLst/>
          </a:prstGeom>
          <a:noFill/>
          <a:ln w="9525">
            <a:solidFill>
              <a:srgbClr val="B7B6B0"/>
            </a:solidFill>
            <a:prstDash val="solid"/>
          </a:ln>
        </p:spPr>
      </p:sp>
      <p:sp>
        <p:nvSpPr>
          <p:cNvPr id="17" name="Text 15"/>
          <p:cNvSpPr/>
          <p:nvPr/>
        </p:nvSpPr>
        <p:spPr>
          <a:xfrm>
            <a:off x="590550" y="3331518"/>
            <a:ext cx="316992" cy="210443"/>
          </a:xfrm>
          <a:prstGeom prst="rect">
            <a:avLst/>
          </a:prstGeom>
          <a:noFill/>
          <a:ln/>
        </p:spPr>
        <p:txBody>
          <a:bodyPr wrap="square" lIns="0" tIns="0" rIns="0" bIns="0" rtlCol="0" anchor="t"/>
          <a:lstStyle/>
          <a:p>
            <a:pPr algn="l" indent="0" marL="0">
              <a:lnSpc>
                <a:spcPts val="1658"/>
              </a:lnSpc>
              <a:buNone/>
            </a:pPr>
            <a:r>
              <a:rPr lang="en-US" sz="1275" i="1" dirty="0">
                <a:solidFill>
                  <a:srgbClr val="898886"/>
                </a:solidFill>
                <a:latin typeface="Georgia" pitchFamily="34" charset="0"/>
                <a:ea typeface="Georgia" pitchFamily="34" charset="-122"/>
                <a:cs typeface="Georgia" pitchFamily="34" charset="-120"/>
              </a:rPr>
              <a:t>04</a:t>
            </a:r>
            <a:endParaRPr lang="en-US" sz="1275" dirty="0"/>
          </a:p>
        </p:txBody>
      </p:sp>
      <p:sp>
        <p:nvSpPr>
          <p:cNvPr id="18" name="Text 16"/>
          <p:cNvSpPr/>
          <p:nvPr/>
        </p:nvSpPr>
        <p:spPr>
          <a:xfrm>
            <a:off x="1085850" y="3341043"/>
            <a:ext cx="3921383" cy="213271"/>
          </a:xfrm>
          <a:prstGeom prst="rect">
            <a:avLst/>
          </a:prstGeom>
          <a:noFill/>
          <a:ln/>
        </p:spPr>
        <p:txBody>
          <a:bodyPr wrap="square" lIns="0" tIns="0" rIns="0" bIns="0" rtlCol="0" anchor="t"/>
          <a:lstStyle/>
          <a:p>
            <a:pPr algn="l" indent="0" marL="0">
              <a:lnSpc>
                <a:spcPts val="1680"/>
              </a:lnSpc>
              <a:buNone/>
            </a:pPr>
            <a:r>
              <a:rPr lang="en-US" sz="1200" dirty="0">
                <a:solidFill>
                  <a:srgbClr val="0A0A0B"/>
                </a:solidFill>
                <a:latin typeface="Microsoft YaHei" pitchFamily="34" charset="0"/>
                <a:ea typeface="Microsoft YaHei" pitchFamily="34" charset="-122"/>
                <a:cs typeface="Microsoft YaHei" pitchFamily="34" charset="-120"/>
              </a:rPr>
              <a:t>Nomeie o próximo responsável e a próxima ação.</a:t>
            </a:r>
            <a:endParaRPr lang="en-US" sz="1200" dirty="0"/>
          </a:p>
        </p:txBody>
      </p:sp>
      <p:sp>
        <p:nvSpPr>
          <p:cNvPr id="19" name="Shape 17"/>
          <p:cNvSpPr/>
          <p:nvPr/>
        </p:nvSpPr>
        <p:spPr>
          <a:xfrm>
            <a:off x="571500" y="3673376"/>
            <a:ext cx="8001000" cy="0"/>
          </a:xfrm>
          <a:prstGeom prst="line">
            <a:avLst/>
          </a:prstGeom>
          <a:noFill/>
          <a:ln w="9525">
            <a:solidFill>
              <a:srgbClr val="B7B6B0"/>
            </a:solidFill>
            <a:prstDash val="solid"/>
          </a:ln>
        </p:spPr>
      </p:sp>
      <p:sp>
        <p:nvSpPr>
          <p:cNvPr id="20" name="Shape 18"/>
          <p:cNvSpPr/>
          <p:nvPr/>
        </p:nvSpPr>
        <p:spPr>
          <a:xfrm>
            <a:off x="571500" y="4134296"/>
            <a:ext cx="8001000" cy="0"/>
          </a:xfrm>
          <a:prstGeom prst="line">
            <a:avLst/>
          </a:prstGeom>
          <a:noFill/>
          <a:ln w="9525">
            <a:solidFill>
              <a:srgbClr val="B7B6B0"/>
            </a:solidFill>
            <a:prstDash val="solid"/>
          </a:ln>
        </p:spPr>
      </p:sp>
      <p:sp>
        <p:nvSpPr>
          <p:cNvPr id="21" name="Text 19"/>
          <p:cNvSpPr/>
          <p:nvPr/>
        </p:nvSpPr>
        <p:spPr>
          <a:xfrm>
            <a:off x="590550" y="3792438"/>
            <a:ext cx="316992" cy="210443"/>
          </a:xfrm>
          <a:prstGeom prst="rect">
            <a:avLst/>
          </a:prstGeom>
          <a:noFill/>
          <a:ln/>
        </p:spPr>
        <p:txBody>
          <a:bodyPr wrap="square" lIns="0" tIns="0" rIns="0" bIns="0" rtlCol="0" anchor="t"/>
          <a:lstStyle/>
          <a:p>
            <a:pPr algn="l" indent="0" marL="0">
              <a:lnSpc>
                <a:spcPts val="1658"/>
              </a:lnSpc>
              <a:buNone/>
            </a:pPr>
            <a:r>
              <a:rPr lang="en-US" sz="1275" i="1" dirty="0">
                <a:solidFill>
                  <a:srgbClr val="898886"/>
                </a:solidFill>
                <a:latin typeface="Georgia" pitchFamily="34" charset="0"/>
                <a:ea typeface="Georgia" pitchFamily="34" charset="-122"/>
                <a:cs typeface="Georgia" pitchFamily="34" charset="-120"/>
              </a:rPr>
              <a:t>05</a:t>
            </a:r>
            <a:endParaRPr lang="en-US" sz="1275" dirty="0"/>
          </a:p>
        </p:txBody>
      </p:sp>
      <p:sp>
        <p:nvSpPr>
          <p:cNvPr id="22" name="Text 20"/>
          <p:cNvSpPr/>
          <p:nvPr/>
        </p:nvSpPr>
        <p:spPr>
          <a:xfrm>
            <a:off x="1085850" y="3801963"/>
            <a:ext cx="3635812" cy="213271"/>
          </a:xfrm>
          <a:prstGeom prst="rect">
            <a:avLst/>
          </a:prstGeom>
          <a:noFill/>
          <a:ln/>
        </p:spPr>
        <p:txBody>
          <a:bodyPr wrap="square" lIns="0" tIns="0" rIns="0" bIns="0" rtlCol="0" anchor="t"/>
          <a:lstStyle/>
          <a:p>
            <a:pPr algn="l" indent="0" marL="0">
              <a:lnSpc>
                <a:spcPts val="1680"/>
              </a:lnSpc>
              <a:buNone/>
            </a:pPr>
            <a:r>
              <a:rPr lang="en-US" sz="1200" dirty="0">
                <a:solidFill>
                  <a:srgbClr val="0A0A0B"/>
                </a:solidFill>
                <a:latin typeface="Microsoft YaHei" pitchFamily="34" charset="0"/>
                <a:ea typeface="Microsoft YaHei" pitchFamily="34" charset="-122"/>
                <a:cs typeface="Microsoft YaHei" pitchFamily="34" charset="-120"/>
              </a:rPr>
              <a:t>Confirme o resultado real do arquivo baixado.</a:t>
            </a:r>
            <a:endParaRPr lang="en-US" sz="1200" dirty="0"/>
          </a:p>
        </p:txBody>
      </p:sp>
      <p:sp>
        <p:nvSpPr>
          <p:cNvPr id="23" name="Text 21"/>
          <p:cNvSpPr/>
          <p:nvPr/>
        </p:nvSpPr>
        <p:spPr>
          <a:xfrm>
            <a:off x="571500" y="4276725"/>
            <a:ext cx="2264759"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ENCERRAMENTO · CHECKLIST FINAL</a:t>
            </a:r>
            <a:endParaRPr lang="en-US" sz="750" dirty="0"/>
          </a:p>
        </p:txBody>
      </p:sp>
      <p:sp>
        <p:nvSpPr>
          <p:cNvPr id="24" name="Text 22"/>
          <p:cNvSpPr/>
          <p:nvPr/>
        </p:nvSpPr>
        <p:spPr>
          <a:xfrm>
            <a:off x="6394847" y="4276725"/>
            <a:ext cx="2264759" cy="104775"/>
          </a:xfrm>
          <a:prstGeom prst="rect">
            <a:avLst/>
          </a:prstGeom>
          <a:noFill/>
          <a:ln/>
        </p:spPr>
        <p:txBody>
          <a:bodyPr wrap="square" lIns="0" tIns="0" rIns="0" bIns="0" rtlCol="0" anchor="t"/>
          <a:lstStyle/>
          <a:p>
            <a:pPr algn="l" indent="0" marL="0">
              <a:buNone/>
            </a:pPr>
            <a:r>
              <a:rPr lang="en-US" sz="750" dirty="0">
                <a:solidFill>
                  <a:srgbClr val="898886"/>
                </a:solidFill>
                <a:latin typeface="Courier New" pitchFamily="34" charset="0"/>
                <a:ea typeface="Courier New" pitchFamily="34" charset="-122"/>
                <a:cs typeface="Courier New" pitchFamily="34" charset="-120"/>
              </a:rPr>
              <a:t>GENPPT · DEMONSTRAÇÃO ORIGINAL</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workshop-notes.txt</dc:title>
  <dc:subject>PptxGenJS Presentation</dc:subject>
  <dc:creator>GenPPT.ai</dc:creator>
  <cp:lastModifiedBy>GenPPT.ai</cp:lastModifiedBy>
  <cp:revision>1</cp:revision>
  <dcterms:created xsi:type="dcterms:W3CDTF">2026-10-14T17:04:10Z</dcterms:created>
  <dcterms:modified xsi:type="dcterms:W3CDTF">2026-10-14T17:04:10Z</dcterms:modified>
</cp:coreProperties>
</file>