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and set a relaxed tone — this is a short, five-page briefing, not a long meeting, and it should only take a few minutes. Introduce yourself and explain that today is about a clean handoff: passing care of the community garden from our team to the next one. Point to the three anchors at the bottom of the slide — three raised beds, watering on Tuesdays and Saturdays, and tools kept in a shared shed — and let the group know we will unpack each of these in turn. Tell them the briefing covers three things: what the garden is, who does what through the week, and the questions we still need to settle before we step back. Then transition: "Let's start with why this handoff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on the welcome, explain that this briefing exists so responsibility for the garden moves cleanly and completely — no loose ends, and no verbal folklore that gets lost between teams. Walk through the three quick numbers on the slide: three raised beds tended week by week, two standing watering days on Tuesday and Saturday, and one shared shed holding everything the team uses. Emphasize the goal line at the bottom: the next volunteers should start with nothing left to guess — everything they need should live on these pages or in the walk-through we will do together. Reassure the group that this is not about adding work; it is about making the existing rhythm visible and repeatable. Transition: "Nothing left to guess also means knowing who owns what — so let's look at the four roles."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on from those numbers, explain that the recurring work has been grouped into four simple roles, and the guiding principle is one name per duty — that keeps any single week light and avoids the "everyone assumed someone else did it" problem. Take the roles one at a time: the Watering Lead owns the Tuesday and Saturday rounds across all three beds; the Tool Steward keeps the shared shed in order and flags anything that needs replacing; the Bed Coordinator watches each bed through the week and plans what comes next; and the Checklist Keeper keeps the weekly checklist current and shares updates with every volunteer. Make clear these are suggested owners, not fixed titles — people can swap or share duties later if a different arrangement works better. Ask the group to start thinking quietly about which role suits them; no commitments are needed yet. Transition: "Roles tell us who — the checklist tells us when, so let's walk through a typical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back to the watering days we flagged earlier — here is what they actually look like in practice. On Tuesday, water all three raised beds and note anything that needs attention while you are there, because small problems caught early stay small. On Saturday, water all three beds again and give each one a proper check before you leave. On every visit, take what you need from the shared shed and put everything back before you go — the closing habit on this slide, "leave the shed ready for the next volunteer," is the one behavior that keeps the whole system running. Transition: "That's the weekly rhythm — now let's settle the few things that are still open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wrap up, frame this as the working part of the briefing: we have covered the what, who, and when — now we need answers to four open questions before we step back. Go through them one by one: how new volunteers get into the shared shed, who takes on each of the four roles, how a watering day gets swapped when someone is away, and where the weekly checklist lives and who updates it. Then walk the four next steps in order — confirm a name for each role, walk the garden together covering the beds and the shed, agree where the checklist lives and how it is updated, and run the first week on the new plan. Invite questions and capture answers live if you can, ideally assigning an owner to each item before the room disperses. Close on the final line — three beds, two watering days, one shared shed, and the garden stays in good hands — then thank the team for taking this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sp>
        <p:nvSpPr>
          <p:cNvPr id="2" name="Text 0"/>
          <p:cNvSpPr/>
          <p:nvPr/>
        </p:nvSpPr>
        <p:spPr>
          <a:xfrm>
            <a:off x="571500" y="400050"/>
            <a:ext cx="3013127"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COMMUNITY GARDEN · VOLUNTEER BRIEFING</a:t>
            </a:r>
            <a:endParaRPr lang="en-US" sz="750" dirty="0"/>
          </a:p>
        </p:txBody>
      </p:sp>
      <p:sp>
        <p:nvSpPr>
          <p:cNvPr id="3" name="Text 1"/>
          <p:cNvSpPr/>
          <p:nvPr/>
        </p:nvSpPr>
        <p:spPr>
          <a:xfrm>
            <a:off x="8024366" y="400050"/>
            <a:ext cx="570059"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01 / 05</a:t>
            </a:r>
            <a:endParaRPr lang="en-US" sz="750" dirty="0"/>
          </a:p>
        </p:txBody>
      </p:sp>
      <p:sp>
        <p:nvSpPr>
          <p:cNvPr id="4" name="Text 2"/>
          <p:cNvSpPr/>
          <p:nvPr/>
        </p:nvSpPr>
        <p:spPr>
          <a:xfrm>
            <a:off x="571500" y="1349871"/>
            <a:ext cx="8321040" cy="123825"/>
          </a:xfrm>
          <a:prstGeom prst="rect">
            <a:avLst/>
          </a:prstGeom>
          <a:noFill/>
          <a:ln/>
        </p:spPr>
        <p:txBody>
          <a:bodyPr wrap="square" lIns="0" tIns="0" rIns="0" bIns="0" rtlCol="0" anchor="t"/>
          <a:lstStyle/>
          <a:p>
            <a:pPr algn="l" indent="0" marL="0">
              <a:buNone/>
            </a:pPr>
            <a:r>
              <a:rPr lang="en-US" sz="825" dirty="0">
                <a:solidFill>
                  <a:srgbClr val="F1EFEA"/>
                </a:solidFill>
                <a:latin typeface="Courier New" pitchFamily="34" charset="0"/>
                <a:ea typeface="Courier New" pitchFamily="34" charset="-122"/>
                <a:cs typeface="Courier New" pitchFamily="34" charset="-120"/>
              </a:rPr>
              <a:t>A SHORT BRIEFING · FIVE PAGES</a:t>
            </a:r>
            <a:endParaRPr lang="en-US" sz="825" dirty="0"/>
          </a:p>
        </p:txBody>
      </p:sp>
      <p:sp>
        <p:nvSpPr>
          <p:cNvPr id="5" name="Text 3"/>
          <p:cNvSpPr/>
          <p:nvPr/>
        </p:nvSpPr>
        <p:spPr>
          <a:xfrm>
            <a:off x="571500" y="1664196"/>
            <a:ext cx="8481060" cy="631180"/>
          </a:xfrm>
          <a:prstGeom prst="rect">
            <a:avLst/>
          </a:prstGeom>
          <a:noFill/>
          <a:ln/>
        </p:spPr>
        <p:txBody>
          <a:bodyPr wrap="none" lIns="0" tIns="0" rIns="0" bIns="0" rtlCol="0" anchor="t"/>
          <a:lstStyle/>
          <a:p>
            <a:pPr algn="l" indent="0" marL="0">
              <a:lnSpc>
                <a:spcPts val="4896"/>
              </a:lnSpc>
              <a:buNone/>
            </a:pPr>
            <a:r>
              <a:rPr lang="en-US" sz="4800" b="1" dirty="0">
                <a:solidFill>
                  <a:srgbClr val="F1EFEA"/>
                </a:solidFill>
                <a:latin typeface="Georgia" pitchFamily="34" charset="0"/>
                <a:ea typeface="Georgia" pitchFamily="34" charset="-122"/>
                <a:cs typeface="Georgia" pitchFamily="34" charset="-120"/>
              </a:rPr>
              <a:t>The Garden </a:t>
            </a:r>
            <a:pPr algn="l" indent="0" marL="0">
              <a:lnSpc>
                <a:spcPts val="4896"/>
              </a:lnSpc>
              <a:buNone/>
            </a:pPr>
            <a:r>
              <a:rPr lang="en-US" sz="4800" b="1" i="1" dirty="0">
                <a:solidFill>
                  <a:srgbClr val="F1EFEA"/>
                </a:solidFill>
                <a:latin typeface="Georgia" pitchFamily="34" charset="0"/>
                <a:ea typeface="Georgia" pitchFamily="34" charset="-122"/>
                <a:cs typeface="Georgia" pitchFamily="34" charset="-120"/>
              </a:rPr>
              <a:t>Handoff</a:t>
            </a:r>
            <a:endParaRPr lang="en-US" sz="4800" dirty="0"/>
          </a:p>
        </p:txBody>
      </p:sp>
      <p:sp>
        <p:nvSpPr>
          <p:cNvPr id="6" name="Text 4"/>
          <p:cNvSpPr/>
          <p:nvPr/>
        </p:nvSpPr>
        <p:spPr>
          <a:xfrm>
            <a:off x="571500" y="2428726"/>
            <a:ext cx="8481060" cy="247650"/>
          </a:xfrm>
          <a:prstGeom prst="rect">
            <a:avLst/>
          </a:prstGeom>
          <a:noFill/>
          <a:ln/>
        </p:spPr>
        <p:txBody>
          <a:bodyPr wrap="none" lIns="0" tIns="0" rIns="0" bIns="0" rtlCol="0" anchor="t"/>
          <a:lstStyle/>
          <a:p>
            <a:pPr algn="l" indent="0" marL="0">
              <a:lnSpc>
                <a:spcPts val="1950"/>
              </a:lnSpc>
              <a:buNone/>
            </a:pPr>
            <a:r>
              <a:rPr lang="en-US" sz="1500" dirty="0">
                <a:solidFill>
                  <a:srgbClr val="F1EFEA"/>
                </a:solidFill>
                <a:latin typeface="Georgia" pitchFamily="34" charset="0"/>
                <a:ea typeface="Georgia" pitchFamily="34" charset="-122"/>
                <a:cs typeface="Georgia" pitchFamily="34" charset="-120"/>
              </a:rPr>
              <a:t>Briefing for the next volunteer team</a:t>
            </a:r>
            <a:endParaRPr lang="en-US" sz="1500" dirty="0"/>
          </a:p>
        </p:txBody>
      </p:sp>
      <p:sp>
        <p:nvSpPr>
          <p:cNvPr id="7" name="Text 5"/>
          <p:cNvSpPr/>
          <p:nvPr/>
        </p:nvSpPr>
        <p:spPr>
          <a:xfrm>
            <a:off x="571500" y="2866876"/>
            <a:ext cx="5715000" cy="469404"/>
          </a:xfrm>
          <a:prstGeom prst="rect">
            <a:avLst/>
          </a:prstGeom>
          <a:noFill/>
          <a:ln/>
        </p:spPr>
        <p:txBody>
          <a:bodyPr wrap="square" lIns="0" tIns="0" rIns="0" bIns="0" rtlCol="0" anchor="t"/>
          <a:lstStyle/>
          <a:p>
            <a:pPr algn="l" indent="0" marL="0">
              <a:lnSpc>
                <a:spcPts val="1849"/>
              </a:lnSpc>
              <a:buNone/>
            </a:pPr>
            <a:r>
              <a:rPr lang="en-US" sz="1088" dirty="0">
                <a:solidFill>
                  <a:srgbClr val="F1EFEA"/>
                </a:solidFill>
                <a:latin typeface="Arial" pitchFamily="34" charset="0"/>
                <a:ea typeface="Arial" pitchFamily="34" charset="-122"/>
                <a:cs typeface="Arial" pitchFamily="34" charset="-120"/>
              </a:rPr>
              <a:t>One short briefing: what the garden is, who does what through the week, and the questions to settle before we step back.</a:t>
            </a:r>
            <a:endParaRPr lang="en-US" sz="1088" dirty="0"/>
          </a:p>
        </p:txBody>
      </p:sp>
      <p:sp>
        <p:nvSpPr>
          <p:cNvPr id="8" name="Text 6"/>
          <p:cNvSpPr/>
          <p:nvPr/>
        </p:nvSpPr>
        <p:spPr>
          <a:xfrm>
            <a:off x="571500" y="3564880"/>
            <a:ext cx="533400" cy="9525"/>
          </a:xfrm>
          <a:prstGeom prst="rect">
            <a:avLst/>
          </a:prstGeom>
          <a:solidFill>
            <a:srgbClr val="F1EFEA"/>
          </a:solidFill>
          <a:ln/>
        </p:spPr>
        <p:txBody>
          <a:bodyPr wrap="square" rtlCol="0" anchor="ctr"/>
          <a:lstStyle/>
          <a:p>
            <a:pPr indent="0" marL="0">
              <a:buNone/>
            </a:pPr>
            <a:endParaRPr lang="en-US" dirty="0"/>
          </a:p>
        </p:txBody>
      </p:sp>
      <p:sp>
        <p:nvSpPr>
          <p:cNvPr id="9" name="Text 7"/>
          <p:cNvSpPr/>
          <p:nvPr/>
        </p:nvSpPr>
        <p:spPr>
          <a:xfrm>
            <a:off x="571500" y="3745855"/>
            <a:ext cx="8321040" cy="123825"/>
          </a:xfrm>
          <a:prstGeom prst="rect">
            <a:avLst/>
          </a:prstGeom>
          <a:noFill/>
          <a:ln/>
        </p:spPr>
        <p:txBody>
          <a:bodyPr wrap="square" lIns="0" tIns="0" rIns="0" bIns="0" rtlCol="0" anchor="t"/>
          <a:lstStyle/>
          <a:p>
            <a:pPr algn="l" indent="0" marL="0">
              <a:buNone/>
            </a:pPr>
            <a:r>
              <a:rPr lang="en-US" sz="825" dirty="0">
                <a:solidFill>
                  <a:srgbClr val="F1EFEA"/>
                </a:solidFill>
                <a:latin typeface="Courier New" pitchFamily="34" charset="0"/>
                <a:ea typeface="Courier New" pitchFamily="34" charset="-122"/>
                <a:cs typeface="Courier New" pitchFamily="34" charset="-120"/>
              </a:rPr>
              <a:t>THREE RAISED BEDS · WATERING TUE &amp; SAT · TOOLS IN A SHARED SHED</a:t>
            </a:r>
            <a:endParaRPr lang="en-US" sz="825" dirty="0"/>
          </a:p>
        </p:txBody>
      </p:sp>
      <p:sp>
        <p:nvSpPr>
          <p:cNvPr id="10" name="Text 8"/>
          <p:cNvSpPr/>
          <p:nvPr/>
        </p:nvSpPr>
        <p:spPr>
          <a:xfrm>
            <a:off x="571500" y="4714875"/>
            <a:ext cx="2789003"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PREPARED FOR THE NEXT VOLUNTEER TEAM</a:t>
            </a:r>
            <a:endParaRPr lang="en-US" sz="750" dirty="0"/>
          </a:p>
        </p:txBody>
      </p:sp>
      <p:sp>
        <p:nvSpPr>
          <p:cNvPr id="11" name="Text 9"/>
          <p:cNvSpPr/>
          <p:nvPr/>
        </p:nvSpPr>
        <p:spPr>
          <a:xfrm>
            <a:off x="8199983" y="4714875"/>
            <a:ext cx="387417"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 · —</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1EFEA"/>
        </a:solidFill>
      </p:bgPr>
    </p:bg>
    <p:spTree>
      <p:nvGrpSpPr>
        <p:cNvPr id="1" name=""/>
        <p:cNvGrpSpPr/>
        <p:nvPr/>
      </p:nvGrpSpPr>
      <p:grpSpPr>
        <a:xfrm>
          <a:off x="0" y="0"/>
          <a:ext cx="0" cy="0"/>
          <a:chOff x="0" y="0"/>
          <a:chExt cx="0" cy="0"/>
        </a:xfrm>
      </p:grpSpPr>
      <p:sp>
        <p:nvSpPr>
          <p:cNvPr id="2" name="Text 0"/>
          <p:cNvSpPr/>
          <p:nvPr/>
        </p:nvSpPr>
        <p:spPr>
          <a:xfrm>
            <a:off x="571500" y="400050"/>
            <a:ext cx="1954423"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COMMUNITY GARDEN HANDOFF</a:t>
            </a:r>
            <a:endParaRPr lang="en-US" sz="750" dirty="0"/>
          </a:p>
        </p:txBody>
      </p:sp>
      <p:sp>
        <p:nvSpPr>
          <p:cNvPr id="3" name="Text 1"/>
          <p:cNvSpPr/>
          <p:nvPr/>
        </p:nvSpPr>
        <p:spPr>
          <a:xfrm>
            <a:off x="8024366" y="400050"/>
            <a:ext cx="570059"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02 / 05</a:t>
            </a:r>
            <a:endParaRPr lang="en-US" sz="750" dirty="0"/>
          </a:p>
        </p:txBody>
      </p:sp>
      <p:sp>
        <p:nvSpPr>
          <p:cNvPr id="4" name="Text 2"/>
          <p:cNvSpPr/>
          <p:nvPr/>
        </p:nvSpPr>
        <p:spPr>
          <a:xfrm>
            <a:off x="571500" y="844748"/>
            <a:ext cx="8321040" cy="123825"/>
          </a:xfrm>
          <a:prstGeom prst="rect">
            <a:avLst/>
          </a:prstGeom>
          <a:noFill/>
          <a:ln/>
        </p:spPr>
        <p:txBody>
          <a:bodyPr wrap="square" lIns="0" tIns="0" rIns="0" bIns="0" rtlCol="0" anchor="t"/>
          <a:lstStyle/>
          <a:p>
            <a:pPr algn="l" indent="0" marL="0">
              <a:buNone/>
            </a:pPr>
            <a:r>
              <a:rPr lang="en-US" sz="825" dirty="0">
                <a:solidFill>
                  <a:srgbClr val="0A0A0B"/>
                </a:solidFill>
                <a:latin typeface="Courier New" pitchFamily="34" charset="0"/>
                <a:ea typeface="Courier New" pitchFamily="34" charset="-122"/>
                <a:cs typeface="Courier New" pitchFamily="34" charset="-120"/>
              </a:rPr>
              <a:t>01 · PURPOSE</a:t>
            </a:r>
            <a:endParaRPr lang="en-US" sz="825" dirty="0"/>
          </a:p>
        </p:txBody>
      </p:sp>
      <p:sp>
        <p:nvSpPr>
          <p:cNvPr id="5" name="Text 3"/>
          <p:cNvSpPr/>
          <p:nvPr/>
        </p:nvSpPr>
        <p:spPr>
          <a:xfrm>
            <a:off x="571500" y="1101923"/>
            <a:ext cx="8481060" cy="411361"/>
          </a:xfrm>
          <a:prstGeom prst="rect">
            <a:avLst/>
          </a:prstGeom>
          <a:noFill/>
          <a:ln/>
        </p:spPr>
        <p:txBody>
          <a:bodyPr wrap="none" lIns="0" tIns="0" rIns="0" bIns="0" rtlCol="0" anchor="t"/>
          <a:lstStyle/>
          <a:p>
            <a:pPr algn="l" indent="0" marL="0">
              <a:lnSpc>
                <a:spcPts val="3240"/>
              </a:lnSpc>
              <a:buNone/>
            </a:pPr>
            <a:r>
              <a:rPr lang="en-US" sz="3000" b="1" dirty="0">
                <a:solidFill>
                  <a:srgbClr val="0A0A0B"/>
                </a:solidFill>
                <a:latin typeface="Georgia" pitchFamily="34" charset="0"/>
                <a:ea typeface="Georgia" pitchFamily="34" charset="-122"/>
                <a:cs typeface="Georgia" pitchFamily="34" charset="-120"/>
              </a:rPr>
              <a:t>Why this handoff</a:t>
            </a:r>
            <a:endParaRPr lang="en-US" sz="3000" dirty="0"/>
          </a:p>
        </p:txBody>
      </p:sp>
      <p:sp>
        <p:nvSpPr>
          <p:cNvPr id="6" name="Text 4"/>
          <p:cNvSpPr/>
          <p:nvPr/>
        </p:nvSpPr>
        <p:spPr>
          <a:xfrm>
            <a:off x="571500" y="1608534"/>
            <a:ext cx="6096000" cy="441722"/>
          </a:xfrm>
          <a:prstGeom prst="rect">
            <a:avLst/>
          </a:prstGeom>
          <a:noFill/>
          <a:ln/>
        </p:spPr>
        <p:txBody>
          <a:bodyPr wrap="square" lIns="0" tIns="0" rIns="0" bIns="0" rtlCol="0" anchor="t"/>
          <a:lstStyle/>
          <a:p>
            <a:pPr algn="l" indent="0" marL="0">
              <a:lnSpc>
                <a:spcPts val="1740"/>
              </a:lnSpc>
              <a:buNone/>
            </a:pPr>
            <a:r>
              <a:rPr lang="en-US" sz="1088" dirty="0">
                <a:solidFill>
                  <a:srgbClr val="0A0A0B"/>
                </a:solidFill>
                <a:latin typeface="Arial" pitchFamily="34" charset="0"/>
                <a:ea typeface="Arial" pitchFamily="34" charset="-122"/>
                <a:cs typeface="Arial" pitchFamily="34" charset="-120"/>
              </a:rPr>
              <a:t>A short briefing so care of the garden moves cleanly from one volunteer team to the next.</a:t>
            </a:r>
            <a:endParaRPr lang="en-US" sz="1088" dirty="0"/>
          </a:p>
        </p:txBody>
      </p:sp>
      <p:sp>
        <p:nvSpPr>
          <p:cNvPr id="7" name="Shape 5"/>
          <p:cNvSpPr/>
          <p:nvPr/>
        </p:nvSpPr>
        <p:spPr>
          <a:xfrm>
            <a:off x="571500" y="2345531"/>
            <a:ext cx="2501801" cy="0"/>
          </a:xfrm>
          <a:prstGeom prst="line">
            <a:avLst/>
          </a:prstGeom>
          <a:noFill/>
          <a:ln w="19050">
            <a:solidFill>
              <a:srgbClr val="0A0A0B"/>
            </a:solidFill>
            <a:prstDash val="solid"/>
          </a:ln>
        </p:spPr>
      </p:sp>
      <p:sp>
        <p:nvSpPr>
          <p:cNvPr id="8" name="Text 6"/>
          <p:cNvSpPr/>
          <p:nvPr/>
        </p:nvSpPr>
        <p:spPr>
          <a:xfrm>
            <a:off x="571500" y="2488406"/>
            <a:ext cx="2601873"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THE GARDEN</a:t>
            </a:r>
            <a:endParaRPr lang="en-US" sz="750" dirty="0"/>
          </a:p>
        </p:txBody>
      </p:sp>
      <p:sp>
        <p:nvSpPr>
          <p:cNvPr id="9" name="Text 7"/>
          <p:cNvSpPr/>
          <p:nvPr/>
        </p:nvSpPr>
        <p:spPr>
          <a:xfrm>
            <a:off x="571500" y="2688431"/>
            <a:ext cx="2601873" cy="488603"/>
          </a:xfrm>
          <a:prstGeom prst="rect">
            <a:avLst/>
          </a:prstGeom>
          <a:noFill/>
          <a:ln/>
        </p:spPr>
        <p:txBody>
          <a:bodyPr wrap="square" lIns="0" tIns="0" rIns="0" bIns="0" rtlCol="0" anchor="t"/>
          <a:lstStyle/>
          <a:p>
            <a:pPr algn="l" indent="0" marL="0">
              <a:lnSpc>
                <a:spcPts val="3847"/>
              </a:lnSpc>
              <a:buNone/>
            </a:pPr>
            <a:r>
              <a:rPr lang="en-US" sz="4050" b="1" dirty="0">
                <a:solidFill>
                  <a:srgbClr val="0A0A0B"/>
                </a:solidFill>
                <a:latin typeface="Georgia" pitchFamily="34" charset="0"/>
                <a:ea typeface="Georgia" pitchFamily="34" charset="-122"/>
                <a:cs typeface="Georgia" pitchFamily="34" charset="-120"/>
              </a:rPr>
              <a:t>3</a:t>
            </a:r>
            <a:endParaRPr lang="en-US" sz="4050" dirty="0"/>
          </a:p>
        </p:txBody>
      </p:sp>
      <p:sp>
        <p:nvSpPr>
          <p:cNvPr id="10" name="Text 8"/>
          <p:cNvSpPr/>
          <p:nvPr/>
        </p:nvSpPr>
        <p:spPr>
          <a:xfrm>
            <a:off x="571500" y="3272284"/>
            <a:ext cx="2601873" cy="178594"/>
          </a:xfrm>
          <a:prstGeom prst="rect">
            <a:avLst/>
          </a:prstGeom>
          <a:noFill/>
          <a:ln/>
        </p:spPr>
        <p:txBody>
          <a:bodyPr wrap="square" lIns="0" tIns="0" rIns="0" bIns="0" rtlCol="0" anchor="t"/>
          <a:lstStyle/>
          <a:p>
            <a:pPr algn="l" indent="0" marL="0">
              <a:lnSpc>
                <a:spcPts val="1406"/>
              </a:lnSpc>
              <a:buNone/>
            </a:pPr>
            <a:r>
              <a:rPr lang="en-US" sz="938" dirty="0">
                <a:solidFill>
                  <a:srgbClr val="0A0A0B"/>
                </a:solidFill>
                <a:latin typeface="Arial" pitchFamily="34" charset="0"/>
                <a:ea typeface="Arial" pitchFamily="34" charset="-122"/>
                <a:cs typeface="Arial" pitchFamily="34" charset="-120"/>
              </a:rPr>
              <a:t>Raised beds, tended week by week.</a:t>
            </a:r>
            <a:endParaRPr lang="en-US" sz="938" dirty="0"/>
          </a:p>
        </p:txBody>
      </p:sp>
      <p:sp>
        <p:nvSpPr>
          <p:cNvPr id="11" name="Shape 9"/>
          <p:cNvSpPr/>
          <p:nvPr/>
        </p:nvSpPr>
        <p:spPr>
          <a:xfrm>
            <a:off x="3320951" y="2345531"/>
            <a:ext cx="2501950" cy="0"/>
          </a:xfrm>
          <a:prstGeom prst="line">
            <a:avLst/>
          </a:prstGeom>
          <a:noFill/>
          <a:ln w="19050">
            <a:solidFill>
              <a:srgbClr val="0A0A0B"/>
            </a:solidFill>
            <a:prstDash val="solid"/>
          </a:ln>
        </p:spPr>
      </p:sp>
      <p:sp>
        <p:nvSpPr>
          <p:cNvPr id="12" name="Text 10"/>
          <p:cNvSpPr/>
          <p:nvPr/>
        </p:nvSpPr>
        <p:spPr>
          <a:xfrm>
            <a:off x="3320951" y="2488406"/>
            <a:ext cx="2602028"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WATERING DAYS</a:t>
            </a:r>
            <a:endParaRPr lang="en-US" sz="750" dirty="0"/>
          </a:p>
        </p:txBody>
      </p:sp>
      <p:sp>
        <p:nvSpPr>
          <p:cNvPr id="13" name="Text 11"/>
          <p:cNvSpPr/>
          <p:nvPr/>
        </p:nvSpPr>
        <p:spPr>
          <a:xfrm>
            <a:off x="3320951" y="2688431"/>
            <a:ext cx="2602028" cy="488603"/>
          </a:xfrm>
          <a:prstGeom prst="rect">
            <a:avLst/>
          </a:prstGeom>
          <a:noFill/>
          <a:ln/>
        </p:spPr>
        <p:txBody>
          <a:bodyPr wrap="square" lIns="0" tIns="0" rIns="0" bIns="0" rtlCol="0" anchor="t"/>
          <a:lstStyle/>
          <a:p>
            <a:pPr algn="l" indent="0" marL="0">
              <a:lnSpc>
                <a:spcPts val="3847"/>
              </a:lnSpc>
              <a:buNone/>
            </a:pPr>
            <a:r>
              <a:rPr lang="en-US" sz="4050" b="1" dirty="0">
                <a:solidFill>
                  <a:srgbClr val="0A0A0B"/>
                </a:solidFill>
                <a:latin typeface="Georgia" pitchFamily="34" charset="0"/>
                <a:ea typeface="Georgia" pitchFamily="34" charset="-122"/>
                <a:cs typeface="Georgia" pitchFamily="34" charset="-120"/>
              </a:rPr>
              <a:t>2</a:t>
            </a:r>
            <a:endParaRPr lang="en-US" sz="4050" dirty="0"/>
          </a:p>
        </p:txBody>
      </p:sp>
      <p:sp>
        <p:nvSpPr>
          <p:cNvPr id="14" name="Text 12"/>
          <p:cNvSpPr/>
          <p:nvPr/>
        </p:nvSpPr>
        <p:spPr>
          <a:xfrm>
            <a:off x="3320951" y="3272284"/>
            <a:ext cx="2501950" cy="357188"/>
          </a:xfrm>
          <a:prstGeom prst="rect">
            <a:avLst/>
          </a:prstGeom>
          <a:noFill/>
          <a:ln/>
        </p:spPr>
        <p:txBody>
          <a:bodyPr wrap="square" lIns="0" tIns="0" rIns="0" bIns="0" rtlCol="0" anchor="t"/>
          <a:lstStyle/>
          <a:p>
            <a:pPr algn="l" indent="0" marL="0">
              <a:lnSpc>
                <a:spcPts val="1406"/>
              </a:lnSpc>
              <a:buNone/>
            </a:pPr>
            <a:r>
              <a:rPr lang="en-US" sz="938" dirty="0">
                <a:solidFill>
                  <a:srgbClr val="0A0A0B"/>
                </a:solidFill>
                <a:latin typeface="Arial" pitchFamily="34" charset="0"/>
                <a:ea typeface="Arial" pitchFamily="34" charset="-122"/>
                <a:cs typeface="Arial" pitchFamily="34" charset="-120"/>
              </a:rPr>
              <a:t>Tuesday and Saturday, the standing schedule.</a:t>
            </a:r>
            <a:endParaRPr lang="en-US" sz="938" dirty="0"/>
          </a:p>
        </p:txBody>
      </p:sp>
      <p:sp>
        <p:nvSpPr>
          <p:cNvPr id="15" name="Shape 13"/>
          <p:cNvSpPr/>
          <p:nvPr/>
        </p:nvSpPr>
        <p:spPr>
          <a:xfrm>
            <a:off x="6070550" y="2345531"/>
            <a:ext cx="2501801" cy="0"/>
          </a:xfrm>
          <a:prstGeom prst="line">
            <a:avLst/>
          </a:prstGeom>
          <a:noFill/>
          <a:ln w="19050">
            <a:solidFill>
              <a:srgbClr val="0A0A0B"/>
            </a:solidFill>
            <a:prstDash val="solid"/>
          </a:ln>
        </p:spPr>
      </p:sp>
      <p:sp>
        <p:nvSpPr>
          <p:cNvPr id="16" name="Text 14"/>
          <p:cNvSpPr/>
          <p:nvPr/>
        </p:nvSpPr>
        <p:spPr>
          <a:xfrm>
            <a:off x="6070550" y="2488406"/>
            <a:ext cx="2601873"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SHARED SHED</a:t>
            </a:r>
            <a:endParaRPr lang="en-US" sz="750" dirty="0"/>
          </a:p>
        </p:txBody>
      </p:sp>
      <p:sp>
        <p:nvSpPr>
          <p:cNvPr id="17" name="Text 15"/>
          <p:cNvSpPr/>
          <p:nvPr/>
        </p:nvSpPr>
        <p:spPr>
          <a:xfrm>
            <a:off x="6070550" y="2688431"/>
            <a:ext cx="2601873" cy="488603"/>
          </a:xfrm>
          <a:prstGeom prst="rect">
            <a:avLst/>
          </a:prstGeom>
          <a:noFill/>
          <a:ln/>
        </p:spPr>
        <p:txBody>
          <a:bodyPr wrap="square" lIns="0" tIns="0" rIns="0" bIns="0" rtlCol="0" anchor="t"/>
          <a:lstStyle/>
          <a:p>
            <a:pPr algn="l" indent="0" marL="0">
              <a:lnSpc>
                <a:spcPts val="3847"/>
              </a:lnSpc>
              <a:buNone/>
            </a:pPr>
            <a:r>
              <a:rPr lang="en-US" sz="4050" b="1" dirty="0">
                <a:solidFill>
                  <a:srgbClr val="0A0A0B"/>
                </a:solidFill>
                <a:latin typeface="Georgia" pitchFamily="34" charset="0"/>
                <a:ea typeface="Georgia" pitchFamily="34" charset="-122"/>
                <a:cs typeface="Georgia" pitchFamily="34" charset="-120"/>
              </a:rPr>
              <a:t>1</a:t>
            </a:r>
            <a:endParaRPr lang="en-US" sz="4050" dirty="0"/>
          </a:p>
        </p:txBody>
      </p:sp>
      <p:sp>
        <p:nvSpPr>
          <p:cNvPr id="18" name="Text 16"/>
          <p:cNvSpPr/>
          <p:nvPr/>
        </p:nvSpPr>
        <p:spPr>
          <a:xfrm>
            <a:off x="6070550" y="3272284"/>
            <a:ext cx="2601873" cy="178594"/>
          </a:xfrm>
          <a:prstGeom prst="rect">
            <a:avLst/>
          </a:prstGeom>
          <a:noFill/>
          <a:ln/>
        </p:spPr>
        <p:txBody>
          <a:bodyPr wrap="square" lIns="0" tIns="0" rIns="0" bIns="0" rtlCol="0" anchor="t"/>
          <a:lstStyle/>
          <a:p>
            <a:pPr algn="l" indent="0" marL="0">
              <a:lnSpc>
                <a:spcPts val="1406"/>
              </a:lnSpc>
              <a:buNone/>
            </a:pPr>
            <a:r>
              <a:rPr lang="en-US" sz="938" dirty="0">
                <a:solidFill>
                  <a:srgbClr val="0A0A0B"/>
                </a:solidFill>
                <a:latin typeface="Arial" pitchFamily="34" charset="0"/>
                <a:ea typeface="Arial" pitchFamily="34" charset="-122"/>
                <a:cs typeface="Arial" pitchFamily="34" charset="-120"/>
              </a:rPr>
              <a:t>Shared shed holding everything we use.</a:t>
            </a:r>
            <a:endParaRPr lang="en-US" sz="938" dirty="0"/>
          </a:p>
        </p:txBody>
      </p:sp>
      <p:sp>
        <p:nvSpPr>
          <p:cNvPr id="19" name="Text 17"/>
          <p:cNvSpPr/>
          <p:nvPr/>
        </p:nvSpPr>
        <p:spPr>
          <a:xfrm>
            <a:off x="571500" y="3934271"/>
            <a:ext cx="8001000" cy="440531"/>
          </a:xfrm>
          <a:prstGeom prst="rect">
            <a:avLst/>
          </a:prstGeom>
          <a:solidFill>
            <a:srgbClr val="E8E5DE"/>
          </a:solidFill>
          <a:ln/>
        </p:spPr>
        <p:txBody>
          <a:bodyPr wrap="square" rtlCol="0" anchor="ctr"/>
          <a:lstStyle/>
          <a:p>
            <a:pPr indent="0" marL="0">
              <a:buNone/>
            </a:pPr>
            <a:endParaRPr lang="en-US" dirty="0"/>
          </a:p>
        </p:txBody>
      </p:sp>
      <p:sp>
        <p:nvSpPr>
          <p:cNvPr id="20" name="Shape 18"/>
          <p:cNvSpPr/>
          <p:nvPr/>
        </p:nvSpPr>
        <p:spPr>
          <a:xfrm>
            <a:off x="585788" y="3934271"/>
            <a:ext cx="0" cy="440531"/>
          </a:xfrm>
          <a:prstGeom prst="line">
            <a:avLst/>
          </a:prstGeom>
          <a:noFill/>
          <a:ln w="28575">
            <a:solidFill>
              <a:srgbClr val="0A0A0B"/>
            </a:solidFill>
            <a:prstDash val="solid"/>
          </a:ln>
        </p:spPr>
      </p:sp>
      <p:sp>
        <p:nvSpPr>
          <p:cNvPr id="21" name="Text 19"/>
          <p:cNvSpPr/>
          <p:nvPr/>
        </p:nvSpPr>
        <p:spPr>
          <a:xfrm>
            <a:off x="771525" y="4058096"/>
            <a:ext cx="7934706" cy="192881"/>
          </a:xfrm>
          <a:prstGeom prst="rect">
            <a:avLst/>
          </a:prstGeom>
          <a:noFill/>
          <a:ln/>
        </p:spPr>
        <p:txBody>
          <a:bodyPr wrap="square" lIns="0" tIns="0" rIns="0" bIns="0" rtlCol="0" anchor="t"/>
          <a:lstStyle/>
          <a:p>
            <a:pPr algn="l" indent="0" marL="0">
              <a:lnSpc>
                <a:spcPts val="1519"/>
              </a:lnSpc>
              <a:buNone/>
            </a:pPr>
            <a:r>
              <a:rPr lang="en-US" sz="1013" dirty="0">
                <a:solidFill>
                  <a:srgbClr val="0A0A0B"/>
                </a:solidFill>
                <a:latin typeface="Arial" pitchFamily="34" charset="0"/>
                <a:ea typeface="Arial" pitchFamily="34" charset="-122"/>
                <a:cs typeface="Arial" pitchFamily="34" charset="-120"/>
              </a:rPr>
              <a:t>The goal: the next volunteers start with nothing left to guess.</a:t>
            </a:r>
            <a:endParaRPr lang="en-US" sz="1013" dirty="0"/>
          </a:p>
        </p:txBody>
      </p:sp>
      <p:sp>
        <p:nvSpPr>
          <p:cNvPr id="22" name="Text 20"/>
          <p:cNvSpPr/>
          <p:nvPr/>
        </p:nvSpPr>
        <p:spPr>
          <a:xfrm>
            <a:off x="571500" y="4714875"/>
            <a:ext cx="929771"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01 · PURPOSE</a:t>
            </a:r>
            <a:endParaRPr lang="en-US" sz="750" dirty="0"/>
          </a:p>
        </p:txBody>
      </p:sp>
      <p:sp>
        <p:nvSpPr>
          <p:cNvPr id="23" name="Text 21"/>
          <p:cNvSpPr/>
          <p:nvPr/>
        </p:nvSpPr>
        <p:spPr>
          <a:xfrm>
            <a:off x="8199983" y="4714875"/>
            <a:ext cx="387417"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 · —</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A0B"/>
        </a:solidFill>
      </p:bgPr>
    </p:bg>
    <p:spTree>
      <p:nvGrpSpPr>
        <p:cNvPr id="1" name=""/>
        <p:cNvGrpSpPr/>
        <p:nvPr/>
      </p:nvGrpSpPr>
      <p:grpSpPr>
        <a:xfrm>
          <a:off x="0" y="0"/>
          <a:ext cx="0" cy="0"/>
          <a:chOff x="0" y="0"/>
          <a:chExt cx="0" cy="0"/>
        </a:xfrm>
      </p:grpSpPr>
      <p:sp>
        <p:nvSpPr>
          <p:cNvPr id="2" name="Text 0"/>
          <p:cNvSpPr/>
          <p:nvPr/>
        </p:nvSpPr>
        <p:spPr>
          <a:xfrm>
            <a:off x="571500" y="400050"/>
            <a:ext cx="1954423"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COMMUNITY GARDEN HANDOFF</a:t>
            </a:r>
            <a:endParaRPr lang="en-US" sz="750" dirty="0"/>
          </a:p>
        </p:txBody>
      </p:sp>
      <p:sp>
        <p:nvSpPr>
          <p:cNvPr id="3" name="Text 1"/>
          <p:cNvSpPr/>
          <p:nvPr/>
        </p:nvSpPr>
        <p:spPr>
          <a:xfrm>
            <a:off x="8024366" y="400050"/>
            <a:ext cx="570059"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03 / 05</a:t>
            </a:r>
            <a:endParaRPr lang="en-US" sz="750" dirty="0"/>
          </a:p>
        </p:txBody>
      </p:sp>
      <p:sp>
        <p:nvSpPr>
          <p:cNvPr id="4" name="Text 2"/>
          <p:cNvSpPr/>
          <p:nvPr/>
        </p:nvSpPr>
        <p:spPr>
          <a:xfrm>
            <a:off x="571500" y="769293"/>
            <a:ext cx="8321040" cy="123825"/>
          </a:xfrm>
          <a:prstGeom prst="rect">
            <a:avLst/>
          </a:prstGeom>
          <a:noFill/>
          <a:ln/>
        </p:spPr>
        <p:txBody>
          <a:bodyPr wrap="square" lIns="0" tIns="0" rIns="0" bIns="0" rtlCol="0" anchor="t"/>
          <a:lstStyle/>
          <a:p>
            <a:pPr algn="l" indent="0" marL="0">
              <a:buNone/>
            </a:pPr>
            <a:r>
              <a:rPr lang="en-US" sz="825" dirty="0">
                <a:solidFill>
                  <a:srgbClr val="F1EFEA"/>
                </a:solidFill>
                <a:latin typeface="Courier New" pitchFamily="34" charset="0"/>
                <a:ea typeface="Courier New" pitchFamily="34" charset="-122"/>
                <a:cs typeface="Courier New" pitchFamily="34" charset="-120"/>
              </a:rPr>
              <a:t>02 · ROLES</a:t>
            </a:r>
            <a:endParaRPr lang="en-US" sz="825" dirty="0"/>
          </a:p>
        </p:txBody>
      </p:sp>
      <p:sp>
        <p:nvSpPr>
          <p:cNvPr id="5" name="Text 3"/>
          <p:cNvSpPr/>
          <p:nvPr/>
        </p:nvSpPr>
        <p:spPr>
          <a:xfrm>
            <a:off x="571500" y="1026468"/>
            <a:ext cx="8481060" cy="411361"/>
          </a:xfrm>
          <a:prstGeom prst="rect">
            <a:avLst/>
          </a:prstGeom>
          <a:noFill/>
          <a:ln/>
        </p:spPr>
        <p:txBody>
          <a:bodyPr wrap="none" lIns="0" tIns="0" rIns="0" bIns="0" rtlCol="0" anchor="t"/>
          <a:lstStyle/>
          <a:p>
            <a:pPr algn="l" indent="0" marL="0">
              <a:lnSpc>
                <a:spcPts val="3240"/>
              </a:lnSpc>
              <a:buNone/>
            </a:pPr>
            <a:r>
              <a:rPr lang="en-US" sz="3000" b="1" dirty="0">
                <a:solidFill>
                  <a:srgbClr val="F1EFEA"/>
                </a:solidFill>
                <a:latin typeface="Georgia" pitchFamily="34" charset="0"/>
                <a:ea typeface="Georgia" pitchFamily="34" charset="-122"/>
                <a:cs typeface="Georgia" pitchFamily="34" charset="-120"/>
              </a:rPr>
              <a:t>Four roles to fill</a:t>
            </a:r>
            <a:endParaRPr lang="en-US" sz="3000" dirty="0"/>
          </a:p>
        </p:txBody>
      </p:sp>
      <p:sp>
        <p:nvSpPr>
          <p:cNvPr id="6" name="Text 4"/>
          <p:cNvSpPr/>
          <p:nvPr/>
        </p:nvSpPr>
        <p:spPr>
          <a:xfrm>
            <a:off x="571500" y="1533079"/>
            <a:ext cx="6339840" cy="220861"/>
          </a:xfrm>
          <a:prstGeom prst="rect">
            <a:avLst/>
          </a:prstGeom>
          <a:noFill/>
          <a:ln/>
        </p:spPr>
        <p:txBody>
          <a:bodyPr wrap="square" lIns="0" tIns="0" rIns="0" bIns="0" rtlCol="0" anchor="t"/>
          <a:lstStyle/>
          <a:p>
            <a:pPr algn="l" indent="0" marL="0">
              <a:lnSpc>
                <a:spcPts val="1740"/>
              </a:lnSpc>
              <a:buNone/>
            </a:pPr>
            <a:r>
              <a:rPr lang="en-US" sz="1088" dirty="0">
                <a:solidFill>
                  <a:srgbClr val="F1EFEA"/>
                </a:solidFill>
                <a:latin typeface="Arial" pitchFamily="34" charset="0"/>
                <a:ea typeface="Arial" pitchFamily="34" charset="-122"/>
                <a:cs typeface="Arial" pitchFamily="34" charset="-120"/>
              </a:rPr>
              <a:t>Suggested owners for the recurring work — one name per duty keeps the week light.</a:t>
            </a:r>
            <a:endParaRPr lang="en-US" sz="1088" dirty="0"/>
          </a:p>
        </p:txBody>
      </p:sp>
      <p:sp>
        <p:nvSpPr>
          <p:cNvPr id="7" name="Text 5"/>
          <p:cNvSpPr/>
          <p:nvPr/>
        </p:nvSpPr>
        <p:spPr>
          <a:xfrm>
            <a:off x="571500" y="2001589"/>
            <a:ext cx="3914775" cy="1138684"/>
          </a:xfrm>
          <a:prstGeom prst="rect">
            <a:avLst/>
          </a:prstGeom>
          <a:solidFill>
            <a:srgbClr val="18181A"/>
          </a:solidFill>
          <a:ln/>
        </p:spPr>
        <p:txBody>
          <a:bodyPr wrap="square" rtlCol="0" anchor="ctr"/>
          <a:lstStyle/>
          <a:p>
            <a:pPr indent="0" marL="0">
              <a:buNone/>
            </a:pPr>
            <a:endParaRPr lang="en-US" dirty="0"/>
          </a:p>
        </p:txBody>
      </p:sp>
      <p:sp>
        <p:nvSpPr>
          <p:cNvPr id="8" name="Text 6"/>
          <p:cNvSpPr/>
          <p:nvPr/>
        </p:nvSpPr>
        <p:spPr>
          <a:xfrm>
            <a:off x="762000" y="2153989"/>
            <a:ext cx="3675126" cy="104775"/>
          </a:xfrm>
          <a:prstGeom prst="rect">
            <a:avLst/>
          </a:prstGeom>
          <a:noFill/>
          <a:ln/>
        </p:spPr>
        <p:txBody>
          <a:bodyPr wrap="square" lIns="0" tIns="0" rIns="0" bIns="0" rtlCol="0" anchor="t"/>
          <a:lstStyle/>
          <a:p>
            <a:pPr algn="l" indent="0" marL="0">
              <a:buNone/>
            </a:pPr>
            <a:r>
              <a:rPr lang="en-US" sz="713" dirty="0">
                <a:solidFill>
                  <a:srgbClr val="F1EFEA"/>
                </a:solidFill>
                <a:latin typeface="Courier New" pitchFamily="34" charset="0"/>
                <a:ea typeface="Courier New" pitchFamily="34" charset="-122"/>
                <a:cs typeface="Courier New" pitchFamily="34" charset="-120"/>
              </a:rPr>
              <a:t>ROLE 01</a:t>
            </a:r>
            <a:endParaRPr lang="en-US" sz="713" dirty="0"/>
          </a:p>
        </p:txBody>
      </p:sp>
      <p:sp>
        <p:nvSpPr>
          <p:cNvPr id="9" name="Text 7"/>
          <p:cNvSpPr/>
          <p:nvPr/>
        </p:nvSpPr>
        <p:spPr>
          <a:xfrm>
            <a:off x="762000" y="2334964"/>
            <a:ext cx="3745802" cy="217140"/>
          </a:xfrm>
          <a:prstGeom prst="rect">
            <a:avLst/>
          </a:prstGeom>
          <a:noFill/>
          <a:ln/>
        </p:spPr>
        <p:txBody>
          <a:bodyPr wrap="none" lIns="0" tIns="0" rIns="0" bIns="0" rtlCol="0" anchor="t"/>
          <a:lstStyle/>
          <a:p>
            <a:pPr algn="l" indent="0" marL="0">
              <a:lnSpc>
                <a:spcPts val="1710"/>
              </a:lnSpc>
              <a:buNone/>
            </a:pPr>
            <a:r>
              <a:rPr lang="en-US" sz="1425" b="1" dirty="0">
                <a:solidFill>
                  <a:srgbClr val="F1EFEA"/>
                </a:solidFill>
                <a:latin typeface="Georgia" pitchFamily="34" charset="0"/>
                <a:ea typeface="Georgia" pitchFamily="34" charset="-122"/>
                <a:cs typeface="Georgia" pitchFamily="34" charset="-120"/>
              </a:rPr>
              <a:t>Watering Lead</a:t>
            </a:r>
            <a:endParaRPr lang="en-US" sz="1425" dirty="0"/>
          </a:p>
        </p:txBody>
      </p:sp>
      <p:sp>
        <p:nvSpPr>
          <p:cNvPr id="10" name="Text 8"/>
          <p:cNvSpPr/>
          <p:nvPr/>
        </p:nvSpPr>
        <p:spPr>
          <a:xfrm>
            <a:off x="762000" y="2618780"/>
            <a:ext cx="3533775" cy="369094"/>
          </a:xfrm>
          <a:prstGeom prst="rect">
            <a:avLst/>
          </a:prstGeom>
          <a:noFill/>
          <a:ln/>
        </p:spPr>
        <p:txBody>
          <a:bodyPr wrap="square" lIns="0" tIns="0" rIns="0" bIns="0" rtlCol="0" anchor="t"/>
          <a:lstStyle/>
          <a:p>
            <a:pPr algn="l" indent="0" marL="0">
              <a:lnSpc>
                <a:spcPts val="1453"/>
              </a:lnSpc>
              <a:buNone/>
            </a:pPr>
            <a:r>
              <a:rPr lang="en-US" sz="938" dirty="0">
                <a:solidFill>
                  <a:srgbClr val="F1EFEA"/>
                </a:solidFill>
                <a:latin typeface="Arial" pitchFamily="34" charset="0"/>
                <a:ea typeface="Arial" pitchFamily="34" charset="-122"/>
                <a:cs typeface="Arial" pitchFamily="34" charset="-120"/>
              </a:rPr>
              <a:t>Owns the Tuesday and Saturday watering rounds across all three beds.</a:t>
            </a:r>
            <a:endParaRPr lang="en-US" sz="938" dirty="0"/>
          </a:p>
        </p:txBody>
      </p:sp>
      <p:sp>
        <p:nvSpPr>
          <p:cNvPr id="11" name="Text 9"/>
          <p:cNvSpPr/>
          <p:nvPr/>
        </p:nvSpPr>
        <p:spPr>
          <a:xfrm>
            <a:off x="4657725" y="2001589"/>
            <a:ext cx="3914775" cy="1138684"/>
          </a:xfrm>
          <a:prstGeom prst="rect">
            <a:avLst/>
          </a:prstGeom>
          <a:solidFill>
            <a:srgbClr val="18181A"/>
          </a:solidFill>
          <a:ln/>
        </p:spPr>
        <p:txBody>
          <a:bodyPr wrap="square" rtlCol="0" anchor="ctr"/>
          <a:lstStyle/>
          <a:p>
            <a:pPr indent="0" marL="0">
              <a:buNone/>
            </a:pPr>
            <a:endParaRPr lang="en-US" dirty="0"/>
          </a:p>
        </p:txBody>
      </p:sp>
      <p:sp>
        <p:nvSpPr>
          <p:cNvPr id="12" name="Text 10"/>
          <p:cNvSpPr/>
          <p:nvPr/>
        </p:nvSpPr>
        <p:spPr>
          <a:xfrm>
            <a:off x="4848225" y="2153989"/>
            <a:ext cx="3675126" cy="104775"/>
          </a:xfrm>
          <a:prstGeom prst="rect">
            <a:avLst/>
          </a:prstGeom>
          <a:noFill/>
          <a:ln/>
        </p:spPr>
        <p:txBody>
          <a:bodyPr wrap="square" lIns="0" tIns="0" rIns="0" bIns="0" rtlCol="0" anchor="t"/>
          <a:lstStyle/>
          <a:p>
            <a:pPr algn="l" indent="0" marL="0">
              <a:buNone/>
            </a:pPr>
            <a:r>
              <a:rPr lang="en-US" sz="713" dirty="0">
                <a:solidFill>
                  <a:srgbClr val="F1EFEA"/>
                </a:solidFill>
                <a:latin typeface="Courier New" pitchFamily="34" charset="0"/>
                <a:ea typeface="Courier New" pitchFamily="34" charset="-122"/>
                <a:cs typeface="Courier New" pitchFamily="34" charset="-120"/>
              </a:rPr>
              <a:t>ROLE 02</a:t>
            </a:r>
            <a:endParaRPr lang="en-US" sz="713" dirty="0"/>
          </a:p>
        </p:txBody>
      </p:sp>
      <p:sp>
        <p:nvSpPr>
          <p:cNvPr id="13" name="Text 11"/>
          <p:cNvSpPr/>
          <p:nvPr/>
        </p:nvSpPr>
        <p:spPr>
          <a:xfrm>
            <a:off x="4848225" y="2334964"/>
            <a:ext cx="3745802" cy="217140"/>
          </a:xfrm>
          <a:prstGeom prst="rect">
            <a:avLst/>
          </a:prstGeom>
          <a:noFill/>
          <a:ln/>
        </p:spPr>
        <p:txBody>
          <a:bodyPr wrap="none" lIns="0" tIns="0" rIns="0" bIns="0" rtlCol="0" anchor="t"/>
          <a:lstStyle/>
          <a:p>
            <a:pPr algn="l" indent="0" marL="0">
              <a:lnSpc>
                <a:spcPts val="1710"/>
              </a:lnSpc>
              <a:buNone/>
            </a:pPr>
            <a:r>
              <a:rPr lang="en-US" sz="1425" b="1" dirty="0">
                <a:solidFill>
                  <a:srgbClr val="F1EFEA"/>
                </a:solidFill>
                <a:latin typeface="Georgia" pitchFamily="34" charset="0"/>
                <a:ea typeface="Georgia" pitchFamily="34" charset="-122"/>
                <a:cs typeface="Georgia" pitchFamily="34" charset="-120"/>
              </a:rPr>
              <a:t>Tool Steward</a:t>
            </a:r>
            <a:endParaRPr lang="en-US" sz="1425" dirty="0"/>
          </a:p>
        </p:txBody>
      </p:sp>
      <p:sp>
        <p:nvSpPr>
          <p:cNvPr id="14" name="Text 12"/>
          <p:cNvSpPr/>
          <p:nvPr/>
        </p:nvSpPr>
        <p:spPr>
          <a:xfrm>
            <a:off x="4848225" y="2618780"/>
            <a:ext cx="3533775" cy="369094"/>
          </a:xfrm>
          <a:prstGeom prst="rect">
            <a:avLst/>
          </a:prstGeom>
          <a:noFill/>
          <a:ln/>
        </p:spPr>
        <p:txBody>
          <a:bodyPr wrap="square" lIns="0" tIns="0" rIns="0" bIns="0" rtlCol="0" anchor="t"/>
          <a:lstStyle/>
          <a:p>
            <a:pPr algn="l" indent="0" marL="0">
              <a:lnSpc>
                <a:spcPts val="1453"/>
              </a:lnSpc>
              <a:buNone/>
            </a:pPr>
            <a:r>
              <a:rPr lang="en-US" sz="938" dirty="0">
                <a:solidFill>
                  <a:srgbClr val="F1EFEA"/>
                </a:solidFill>
                <a:latin typeface="Arial" pitchFamily="34" charset="0"/>
                <a:ea typeface="Arial" pitchFamily="34" charset="-122"/>
                <a:cs typeface="Arial" pitchFamily="34" charset="-120"/>
              </a:rPr>
              <a:t>Keeps the shared shed in order and flags tools that need replacing.</a:t>
            </a:r>
            <a:endParaRPr lang="en-US" sz="938" dirty="0"/>
          </a:p>
        </p:txBody>
      </p:sp>
      <p:sp>
        <p:nvSpPr>
          <p:cNvPr id="15" name="Text 13"/>
          <p:cNvSpPr/>
          <p:nvPr/>
        </p:nvSpPr>
        <p:spPr>
          <a:xfrm>
            <a:off x="571500" y="3311723"/>
            <a:ext cx="3914775" cy="1138684"/>
          </a:xfrm>
          <a:prstGeom prst="rect">
            <a:avLst/>
          </a:prstGeom>
          <a:solidFill>
            <a:srgbClr val="18181A"/>
          </a:solidFill>
          <a:ln/>
        </p:spPr>
        <p:txBody>
          <a:bodyPr wrap="square" rtlCol="0" anchor="ctr"/>
          <a:lstStyle/>
          <a:p>
            <a:pPr indent="0" marL="0">
              <a:buNone/>
            </a:pPr>
            <a:endParaRPr lang="en-US" dirty="0"/>
          </a:p>
        </p:txBody>
      </p:sp>
      <p:sp>
        <p:nvSpPr>
          <p:cNvPr id="16" name="Text 14"/>
          <p:cNvSpPr/>
          <p:nvPr/>
        </p:nvSpPr>
        <p:spPr>
          <a:xfrm>
            <a:off x="762000" y="3464123"/>
            <a:ext cx="3675126" cy="104775"/>
          </a:xfrm>
          <a:prstGeom prst="rect">
            <a:avLst/>
          </a:prstGeom>
          <a:noFill/>
          <a:ln/>
        </p:spPr>
        <p:txBody>
          <a:bodyPr wrap="square" lIns="0" tIns="0" rIns="0" bIns="0" rtlCol="0" anchor="t"/>
          <a:lstStyle/>
          <a:p>
            <a:pPr algn="l" indent="0" marL="0">
              <a:buNone/>
            </a:pPr>
            <a:r>
              <a:rPr lang="en-US" sz="713" dirty="0">
                <a:solidFill>
                  <a:srgbClr val="F1EFEA"/>
                </a:solidFill>
                <a:latin typeface="Courier New" pitchFamily="34" charset="0"/>
                <a:ea typeface="Courier New" pitchFamily="34" charset="-122"/>
                <a:cs typeface="Courier New" pitchFamily="34" charset="-120"/>
              </a:rPr>
              <a:t>ROLE 03</a:t>
            </a:r>
            <a:endParaRPr lang="en-US" sz="713" dirty="0"/>
          </a:p>
        </p:txBody>
      </p:sp>
      <p:sp>
        <p:nvSpPr>
          <p:cNvPr id="17" name="Text 15"/>
          <p:cNvSpPr/>
          <p:nvPr/>
        </p:nvSpPr>
        <p:spPr>
          <a:xfrm>
            <a:off x="762000" y="3645098"/>
            <a:ext cx="3745802" cy="217140"/>
          </a:xfrm>
          <a:prstGeom prst="rect">
            <a:avLst/>
          </a:prstGeom>
          <a:noFill/>
          <a:ln/>
        </p:spPr>
        <p:txBody>
          <a:bodyPr wrap="none" lIns="0" tIns="0" rIns="0" bIns="0" rtlCol="0" anchor="t"/>
          <a:lstStyle/>
          <a:p>
            <a:pPr algn="l" indent="0" marL="0">
              <a:lnSpc>
                <a:spcPts val="1710"/>
              </a:lnSpc>
              <a:buNone/>
            </a:pPr>
            <a:r>
              <a:rPr lang="en-US" sz="1425" b="1" dirty="0">
                <a:solidFill>
                  <a:srgbClr val="F1EFEA"/>
                </a:solidFill>
                <a:latin typeface="Georgia" pitchFamily="34" charset="0"/>
                <a:ea typeface="Georgia" pitchFamily="34" charset="-122"/>
                <a:cs typeface="Georgia" pitchFamily="34" charset="-120"/>
              </a:rPr>
              <a:t>Bed Coordinator</a:t>
            </a:r>
            <a:endParaRPr lang="en-US" sz="1425" dirty="0"/>
          </a:p>
        </p:txBody>
      </p:sp>
      <p:sp>
        <p:nvSpPr>
          <p:cNvPr id="18" name="Text 16"/>
          <p:cNvSpPr/>
          <p:nvPr/>
        </p:nvSpPr>
        <p:spPr>
          <a:xfrm>
            <a:off x="762000" y="3928914"/>
            <a:ext cx="3533775" cy="369094"/>
          </a:xfrm>
          <a:prstGeom prst="rect">
            <a:avLst/>
          </a:prstGeom>
          <a:noFill/>
          <a:ln/>
        </p:spPr>
        <p:txBody>
          <a:bodyPr wrap="square" lIns="0" tIns="0" rIns="0" bIns="0" rtlCol="0" anchor="t"/>
          <a:lstStyle/>
          <a:p>
            <a:pPr algn="l" indent="0" marL="0">
              <a:lnSpc>
                <a:spcPts val="1453"/>
              </a:lnSpc>
              <a:buNone/>
            </a:pPr>
            <a:r>
              <a:rPr lang="en-US" sz="938" dirty="0">
                <a:solidFill>
                  <a:srgbClr val="F1EFEA"/>
                </a:solidFill>
                <a:latin typeface="Arial" pitchFamily="34" charset="0"/>
                <a:ea typeface="Arial" pitchFamily="34" charset="-122"/>
                <a:cs typeface="Arial" pitchFamily="34" charset="-120"/>
              </a:rPr>
              <a:t>Keeps an eye on each raised bed through the week and plans what comes next.</a:t>
            </a:r>
            <a:endParaRPr lang="en-US" sz="938" dirty="0"/>
          </a:p>
        </p:txBody>
      </p:sp>
      <p:sp>
        <p:nvSpPr>
          <p:cNvPr id="19" name="Text 17"/>
          <p:cNvSpPr/>
          <p:nvPr/>
        </p:nvSpPr>
        <p:spPr>
          <a:xfrm>
            <a:off x="4657725" y="3311723"/>
            <a:ext cx="3914775" cy="1138684"/>
          </a:xfrm>
          <a:prstGeom prst="rect">
            <a:avLst/>
          </a:prstGeom>
          <a:solidFill>
            <a:srgbClr val="18181A"/>
          </a:solidFill>
          <a:ln/>
        </p:spPr>
        <p:txBody>
          <a:bodyPr wrap="square" rtlCol="0" anchor="ctr"/>
          <a:lstStyle/>
          <a:p>
            <a:pPr indent="0" marL="0">
              <a:buNone/>
            </a:pPr>
            <a:endParaRPr lang="en-US" dirty="0"/>
          </a:p>
        </p:txBody>
      </p:sp>
      <p:sp>
        <p:nvSpPr>
          <p:cNvPr id="20" name="Text 18"/>
          <p:cNvSpPr/>
          <p:nvPr/>
        </p:nvSpPr>
        <p:spPr>
          <a:xfrm>
            <a:off x="4848225" y="3464123"/>
            <a:ext cx="3675126" cy="104775"/>
          </a:xfrm>
          <a:prstGeom prst="rect">
            <a:avLst/>
          </a:prstGeom>
          <a:noFill/>
          <a:ln/>
        </p:spPr>
        <p:txBody>
          <a:bodyPr wrap="square" lIns="0" tIns="0" rIns="0" bIns="0" rtlCol="0" anchor="t"/>
          <a:lstStyle/>
          <a:p>
            <a:pPr algn="l" indent="0" marL="0">
              <a:buNone/>
            </a:pPr>
            <a:r>
              <a:rPr lang="en-US" sz="713" dirty="0">
                <a:solidFill>
                  <a:srgbClr val="F1EFEA"/>
                </a:solidFill>
                <a:latin typeface="Courier New" pitchFamily="34" charset="0"/>
                <a:ea typeface="Courier New" pitchFamily="34" charset="-122"/>
                <a:cs typeface="Courier New" pitchFamily="34" charset="-120"/>
              </a:rPr>
              <a:t>ROLE 04</a:t>
            </a:r>
            <a:endParaRPr lang="en-US" sz="713" dirty="0"/>
          </a:p>
        </p:txBody>
      </p:sp>
      <p:sp>
        <p:nvSpPr>
          <p:cNvPr id="21" name="Text 19"/>
          <p:cNvSpPr/>
          <p:nvPr/>
        </p:nvSpPr>
        <p:spPr>
          <a:xfrm>
            <a:off x="4848225" y="3645098"/>
            <a:ext cx="3745802" cy="217140"/>
          </a:xfrm>
          <a:prstGeom prst="rect">
            <a:avLst/>
          </a:prstGeom>
          <a:noFill/>
          <a:ln/>
        </p:spPr>
        <p:txBody>
          <a:bodyPr wrap="none" lIns="0" tIns="0" rIns="0" bIns="0" rtlCol="0" anchor="t"/>
          <a:lstStyle/>
          <a:p>
            <a:pPr algn="l" indent="0" marL="0">
              <a:lnSpc>
                <a:spcPts val="1710"/>
              </a:lnSpc>
              <a:buNone/>
            </a:pPr>
            <a:r>
              <a:rPr lang="en-US" sz="1425" b="1" dirty="0">
                <a:solidFill>
                  <a:srgbClr val="F1EFEA"/>
                </a:solidFill>
                <a:latin typeface="Georgia" pitchFamily="34" charset="0"/>
                <a:ea typeface="Georgia" pitchFamily="34" charset="-122"/>
                <a:cs typeface="Georgia" pitchFamily="34" charset="-120"/>
              </a:rPr>
              <a:t>Checklist Keeper</a:t>
            </a:r>
            <a:endParaRPr lang="en-US" sz="1425" dirty="0"/>
          </a:p>
        </p:txBody>
      </p:sp>
      <p:sp>
        <p:nvSpPr>
          <p:cNvPr id="22" name="Text 20"/>
          <p:cNvSpPr/>
          <p:nvPr/>
        </p:nvSpPr>
        <p:spPr>
          <a:xfrm>
            <a:off x="4848225" y="3928914"/>
            <a:ext cx="3533775" cy="369094"/>
          </a:xfrm>
          <a:prstGeom prst="rect">
            <a:avLst/>
          </a:prstGeom>
          <a:noFill/>
          <a:ln/>
        </p:spPr>
        <p:txBody>
          <a:bodyPr wrap="square" lIns="0" tIns="0" rIns="0" bIns="0" rtlCol="0" anchor="t"/>
          <a:lstStyle/>
          <a:p>
            <a:pPr algn="l" indent="0" marL="0">
              <a:lnSpc>
                <a:spcPts val="1453"/>
              </a:lnSpc>
              <a:buNone/>
            </a:pPr>
            <a:r>
              <a:rPr lang="en-US" sz="938" dirty="0">
                <a:solidFill>
                  <a:srgbClr val="F1EFEA"/>
                </a:solidFill>
                <a:latin typeface="Arial" pitchFamily="34" charset="0"/>
                <a:ea typeface="Arial" pitchFamily="34" charset="-122"/>
                <a:cs typeface="Arial" pitchFamily="34" charset="-120"/>
              </a:rPr>
              <a:t>Keeps the weekly checklist current and shares updates with every volunteer.</a:t>
            </a:r>
            <a:endParaRPr lang="en-US" sz="938" dirty="0"/>
          </a:p>
        </p:txBody>
      </p:sp>
      <p:sp>
        <p:nvSpPr>
          <p:cNvPr id="23" name="Text 21"/>
          <p:cNvSpPr/>
          <p:nvPr/>
        </p:nvSpPr>
        <p:spPr>
          <a:xfrm>
            <a:off x="571500" y="4714875"/>
            <a:ext cx="774835"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02 · ROLES</a:t>
            </a:r>
            <a:endParaRPr lang="en-US" sz="750" dirty="0"/>
          </a:p>
        </p:txBody>
      </p:sp>
      <p:sp>
        <p:nvSpPr>
          <p:cNvPr id="24" name="Text 22"/>
          <p:cNvSpPr/>
          <p:nvPr/>
        </p:nvSpPr>
        <p:spPr>
          <a:xfrm>
            <a:off x="8199983" y="4714875"/>
            <a:ext cx="387417"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 · —</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1EFEA"/>
        </a:solidFill>
      </p:bgPr>
    </p:bg>
    <p:spTree>
      <p:nvGrpSpPr>
        <p:cNvPr id="1" name=""/>
        <p:cNvGrpSpPr/>
        <p:nvPr/>
      </p:nvGrpSpPr>
      <p:grpSpPr>
        <a:xfrm>
          <a:off x="0" y="0"/>
          <a:ext cx="0" cy="0"/>
          <a:chOff x="0" y="0"/>
          <a:chExt cx="0" cy="0"/>
        </a:xfrm>
      </p:grpSpPr>
      <p:sp>
        <p:nvSpPr>
          <p:cNvPr id="2" name="Text 0"/>
          <p:cNvSpPr/>
          <p:nvPr/>
        </p:nvSpPr>
        <p:spPr>
          <a:xfrm>
            <a:off x="571500" y="400050"/>
            <a:ext cx="1954423"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COMMUNITY GARDEN HANDOFF</a:t>
            </a:r>
            <a:endParaRPr lang="en-US" sz="750" dirty="0"/>
          </a:p>
        </p:txBody>
      </p:sp>
      <p:sp>
        <p:nvSpPr>
          <p:cNvPr id="3" name="Text 1"/>
          <p:cNvSpPr/>
          <p:nvPr/>
        </p:nvSpPr>
        <p:spPr>
          <a:xfrm>
            <a:off x="8024366" y="400050"/>
            <a:ext cx="570059"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04 / 05</a:t>
            </a:r>
            <a:endParaRPr lang="en-US" sz="750" dirty="0"/>
          </a:p>
        </p:txBody>
      </p:sp>
      <p:sp>
        <p:nvSpPr>
          <p:cNvPr id="4" name="Text 2"/>
          <p:cNvSpPr/>
          <p:nvPr/>
        </p:nvSpPr>
        <p:spPr>
          <a:xfrm>
            <a:off x="571500" y="1011734"/>
            <a:ext cx="8321040" cy="123825"/>
          </a:xfrm>
          <a:prstGeom prst="rect">
            <a:avLst/>
          </a:prstGeom>
          <a:noFill/>
          <a:ln/>
        </p:spPr>
        <p:txBody>
          <a:bodyPr wrap="square" lIns="0" tIns="0" rIns="0" bIns="0" rtlCol="0" anchor="t"/>
          <a:lstStyle/>
          <a:p>
            <a:pPr algn="l" indent="0" marL="0">
              <a:buNone/>
            </a:pPr>
            <a:r>
              <a:rPr lang="en-US" sz="825" dirty="0">
                <a:solidFill>
                  <a:srgbClr val="0A0A0B"/>
                </a:solidFill>
                <a:latin typeface="Courier New" pitchFamily="34" charset="0"/>
                <a:ea typeface="Courier New" pitchFamily="34" charset="-122"/>
                <a:cs typeface="Courier New" pitchFamily="34" charset="-120"/>
              </a:rPr>
              <a:t>03 · WEEKLY CHECKLIST</a:t>
            </a:r>
            <a:endParaRPr lang="en-US" sz="825" dirty="0"/>
          </a:p>
        </p:txBody>
      </p:sp>
      <p:sp>
        <p:nvSpPr>
          <p:cNvPr id="5" name="Text 3"/>
          <p:cNvSpPr/>
          <p:nvPr/>
        </p:nvSpPr>
        <p:spPr>
          <a:xfrm>
            <a:off x="571500" y="1268909"/>
            <a:ext cx="8481060" cy="411361"/>
          </a:xfrm>
          <a:prstGeom prst="rect">
            <a:avLst/>
          </a:prstGeom>
          <a:noFill/>
          <a:ln/>
        </p:spPr>
        <p:txBody>
          <a:bodyPr wrap="none" lIns="0" tIns="0" rIns="0" bIns="0" rtlCol="0" anchor="t"/>
          <a:lstStyle/>
          <a:p>
            <a:pPr algn="l" indent="0" marL="0">
              <a:lnSpc>
                <a:spcPts val="3240"/>
              </a:lnSpc>
              <a:buNone/>
            </a:pPr>
            <a:r>
              <a:rPr lang="en-US" sz="3000" b="1" dirty="0">
                <a:solidFill>
                  <a:srgbClr val="0A0A0B"/>
                </a:solidFill>
                <a:latin typeface="Georgia" pitchFamily="34" charset="0"/>
                <a:ea typeface="Georgia" pitchFamily="34" charset="-122"/>
                <a:cs typeface="Georgia" pitchFamily="34" charset="-120"/>
              </a:rPr>
              <a:t>One week, two watering days</a:t>
            </a:r>
            <a:endParaRPr lang="en-US" sz="3000" dirty="0"/>
          </a:p>
        </p:txBody>
      </p:sp>
      <p:sp>
        <p:nvSpPr>
          <p:cNvPr id="6" name="Text 4"/>
          <p:cNvSpPr/>
          <p:nvPr/>
        </p:nvSpPr>
        <p:spPr>
          <a:xfrm>
            <a:off x="571500" y="1775520"/>
            <a:ext cx="6339840" cy="220861"/>
          </a:xfrm>
          <a:prstGeom prst="rect">
            <a:avLst/>
          </a:prstGeom>
          <a:noFill/>
          <a:ln/>
        </p:spPr>
        <p:txBody>
          <a:bodyPr wrap="square" lIns="0" tIns="0" rIns="0" bIns="0" rtlCol="0" anchor="t"/>
          <a:lstStyle/>
          <a:p>
            <a:pPr algn="l" indent="0" marL="0">
              <a:lnSpc>
                <a:spcPts val="1740"/>
              </a:lnSpc>
              <a:buNone/>
            </a:pPr>
            <a:r>
              <a:rPr lang="en-US" sz="1088" dirty="0">
                <a:solidFill>
                  <a:srgbClr val="0A0A0B"/>
                </a:solidFill>
                <a:latin typeface="Arial" pitchFamily="34" charset="0"/>
                <a:ea typeface="Arial" pitchFamily="34" charset="-122"/>
                <a:cs typeface="Arial" pitchFamily="34" charset="-120"/>
              </a:rPr>
              <a:t>The rhythm is simple: water twice, tidy as you go.</a:t>
            </a:r>
            <a:endParaRPr lang="en-US" sz="1088" dirty="0"/>
          </a:p>
        </p:txBody>
      </p:sp>
      <p:sp>
        <p:nvSpPr>
          <p:cNvPr id="7" name="Shape 5"/>
          <p:cNvSpPr/>
          <p:nvPr/>
        </p:nvSpPr>
        <p:spPr>
          <a:xfrm>
            <a:off x="571500" y="2291655"/>
            <a:ext cx="2501801" cy="0"/>
          </a:xfrm>
          <a:prstGeom prst="line">
            <a:avLst/>
          </a:prstGeom>
          <a:noFill/>
          <a:ln w="19050">
            <a:solidFill>
              <a:srgbClr val="0A0A0B"/>
            </a:solidFill>
            <a:prstDash val="solid"/>
          </a:ln>
        </p:spPr>
      </p:sp>
      <p:sp>
        <p:nvSpPr>
          <p:cNvPr id="8" name="Text 6"/>
          <p:cNvSpPr/>
          <p:nvPr/>
        </p:nvSpPr>
        <p:spPr>
          <a:xfrm>
            <a:off x="571500" y="2434530"/>
            <a:ext cx="2601873"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TUESDAY</a:t>
            </a:r>
            <a:endParaRPr lang="en-US" sz="750" dirty="0"/>
          </a:p>
        </p:txBody>
      </p:sp>
      <p:sp>
        <p:nvSpPr>
          <p:cNvPr id="9" name="Text 7"/>
          <p:cNvSpPr/>
          <p:nvPr/>
        </p:nvSpPr>
        <p:spPr>
          <a:xfrm>
            <a:off x="571500" y="2625030"/>
            <a:ext cx="2651909" cy="217140"/>
          </a:xfrm>
          <a:prstGeom prst="rect">
            <a:avLst/>
          </a:prstGeom>
          <a:noFill/>
          <a:ln/>
        </p:spPr>
        <p:txBody>
          <a:bodyPr wrap="none" lIns="0" tIns="0" rIns="0" bIns="0" rtlCol="0" anchor="t"/>
          <a:lstStyle/>
          <a:p>
            <a:pPr algn="l" indent="0" marL="0">
              <a:lnSpc>
                <a:spcPts val="1710"/>
              </a:lnSpc>
              <a:buNone/>
            </a:pPr>
            <a:r>
              <a:rPr lang="en-US" sz="1425" b="1" dirty="0">
                <a:solidFill>
                  <a:srgbClr val="0A0A0B"/>
                </a:solidFill>
                <a:latin typeface="Georgia" pitchFamily="34" charset="0"/>
                <a:ea typeface="Georgia" pitchFamily="34" charset="-122"/>
                <a:cs typeface="Georgia" pitchFamily="34" charset="-120"/>
              </a:rPr>
              <a:t>Watering day</a:t>
            </a:r>
            <a:endParaRPr lang="en-US" sz="1425" dirty="0"/>
          </a:p>
        </p:txBody>
      </p:sp>
      <p:sp>
        <p:nvSpPr>
          <p:cNvPr id="10" name="Text 8"/>
          <p:cNvSpPr/>
          <p:nvPr/>
        </p:nvSpPr>
        <p:spPr>
          <a:xfrm>
            <a:off x="571500" y="2908846"/>
            <a:ext cx="2501801" cy="553641"/>
          </a:xfrm>
          <a:prstGeom prst="rect">
            <a:avLst/>
          </a:prstGeom>
          <a:noFill/>
          <a:ln/>
        </p:spPr>
        <p:txBody>
          <a:bodyPr wrap="square" lIns="0" tIns="0" rIns="0" bIns="0" rtlCol="0" anchor="t"/>
          <a:lstStyle/>
          <a:p>
            <a:pPr algn="l" indent="0" marL="0">
              <a:lnSpc>
                <a:spcPts val="1453"/>
              </a:lnSpc>
              <a:buNone/>
            </a:pPr>
            <a:r>
              <a:rPr lang="en-US" sz="938" dirty="0">
                <a:solidFill>
                  <a:srgbClr val="0A0A0B"/>
                </a:solidFill>
                <a:latin typeface="Arial" pitchFamily="34" charset="0"/>
                <a:ea typeface="Arial" pitchFamily="34" charset="-122"/>
                <a:cs typeface="Arial" pitchFamily="34" charset="-120"/>
              </a:rPr>
              <a:t>Water all three raised beds. Note anything that needs attention while you are there.</a:t>
            </a:r>
            <a:endParaRPr lang="en-US" sz="938" dirty="0"/>
          </a:p>
        </p:txBody>
      </p:sp>
      <p:sp>
        <p:nvSpPr>
          <p:cNvPr id="11" name="Shape 9"/>
          <p:cNvSpPr/>
          <p:nvPr/>
        </p:nvSpPr>
        <p:spPr>
          <a:xfrm>
            <a:off x="3320951" y="2291655"/>
            <a:ext cx="2501950" cy="0"/>
          </a:xfrm>
          <a:prstGeom prst="line">
            <a:avLst/>
          </a:prstGeom>
          <a:noFill/>
          <a:ln w="19050">
            <a:solidFill>
              <a:srgbClr val="0A0A0B"/>
            </a:solidFill>
            <a:prstDash val="solid"/>
          </a:ln>
        </p:spPr>
      </p:sp>
      <p:sp>
        <p:nvSpPr>
          <p:cNvPr id="12" name="Text 10"/>
          <p:cNvSpPr/>
          <p:nvPr/>
        </p:nvSpPr>
        <p:spPr>
          <a:xfrm>
            <a:off x="3320951" y="2434530"/>
            <a:ext cx="2602028"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SATURDAY</a:t>
            </a:r>
            <a:endParaRPr lang="en-US" sz="750" dirty="0"/>
          </a:p>
        </p:txBody>
      </p:sp>
      <p:sp>
        <p:nvSpPr>
          <p:cNvPr id="13" name="Text 11"/>
          <p:cNvSpPr/>
          <p:nvPr/>
        </p:nvSpPr>
        <p:spPr>
          <a:xfrm>
            <a:off x="3320951" y="2625030"/>
            <a:ext cx="2652067" cy="217140"/>
          </a:xfrm>
          <a:prstGeom prst="rect">
            <a:avLst/>
          </a:prstGeom>
          <a:noFill/>
          <a:ln/>
        </p:spPr>
        <p:txBody>
          <a:bodyPr wrap="none" lIns="0" tIns="0" rIns="0" bIns="0" rtlCol="0" anchor="t"/>
          <a:lstStyle/>
          <a:p>
            <a:pPr algn="l" indent="0" marL="0">
              <a:lnSpc>
                <a:spcPts val="1710"/>
              </a:lnSpc>
              <a:buNone/>
            </a:pPr>
            <a:r>
              <a:rPr lang="en-US" sz="1425" b="1" dirty="0">
                <a:solidFill>
                  <a:srgbClr val="0A0A0B"/>
                </a:solidFill>
                <a:latin typeface="Georgia" pitchFamily="34" charset="0"/>
                <a:ea typeface="Georgia" pitchFamily="34" charset="-122"/>
                <a:cs typeface="Georgia" pitchFamily="34" charset="-120"/>
              </a:rPr>
              <a:t>Watering day</a:t>
            </a:r>
            <a:endParaRPr lang="en-US" sz="1425" dirty="0"/>
          </a:p>
        </p:txBody>
      </p:sp>
      <p:sp>
        <p:nvSpPr>
          <p:cNvPr id="14" name="Text 12"/>
          <p:cNvSpPr/>
          <p:nvPr/>
        </p:nvSpPr>
        <p:spPr>
          <a:xfrm>
            <a:off x="3320951" y="2908846"/>
            <a:ext cx="2501950" cy="369094"/>
          </a:xfrm>
          <a:prstGeom prst="rect">
            <a:avLst/>
          </a:prstGeom>
          <a:noFill/>
          <a:ln/>
        </p:spPr>
        <p:txBody>
          <a:bodyPr wrap="square" lIns="0" tIns="0" rIns="0" bIns="0" rtlCol="0" anchor="t"/>
          <a:lstStyle/>
          <a:p>
            <a:pPr algn="l" indent="0" marL="0">
              <a:lnSpc>
                <a:spcPts val="1453"/>
              </a:lnSpc>
              <a:buNone/>
            </a:pPr>
            <a:r>
              <a:rPr lang="en-US" sz="938" dirty="0">
                <a:solidFill>
                  <a:srgbClr val="0A0A0B"/>
                </a:solidFill>
                <a:latin typeface="Arial" pitchFamily="34" charset="0"/>
                <a:ea typeface="Arial" pitchFamily="34" charset="-122"/>
                <a:cs typeface="Arial" pitchFamily="34" charset="-120"/>
              </a:rPr>
              <a:t>Water all three raised beds again. Check each bed before you leave.</a:t>
            </a:r>
            <a:endParaRPr lang="en-US" sz="938" dirty="0"/>
          </a:p>
        </p:txBody>
      </p:sp>
      <p:sp>
        <p:nvSpPr>
          <p:cNvPr id="15" name="Shape 13"/>
          <p:cNvSpPr/>
          <p:nvPr/>
        </p:nvSpPr>
        <p:spPr>
          <a:xfrm>
            <a:off x="6070550" y="2291655"/>
            <a:ext cx="2501801" cy="0"/>
          </a:xfrm>
          <a:prstGeom prst="line">
            <a:avLst/>
          </a:prstGeom>
          <a:noFill/>
          <a:ln w="19050">
            <a:solidFill>
              <a:srgbClr val="0A0A0B"/>
            </a:solidFill>
            <a:prstDash val="solid"/>
          </a:ln>
        </p:spPr>
      </p:sp>
      <p:sp>
        <p:nvSpPr>
          <p:cNvPr id="16" name="Text 14"/>
          <p:cNvSpPr/>
          <p:nvPr/>
        </p:nvSpPr>
        <p:spPr>
          <a:xfrm>
            <a:off x="6070550" y="2434530"/>
            <a:ext cx="2601873"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EVERY VISIT</a:t>
            </a:r>
            <a:endParaRPr lang="en-US" sz="750" dirty="0"/>
          </a:p>
        </p:txBody>
      </p:sp>
      <p:sp>
        <p:nvSpPr>
          <p:cNvPr id="17" name="Text 15"/>
          <p:cNvSpPr/>
          <p:nvPr/>
        </p:nvSpPr>
        <p:spPr>
          <a:xfrm>
            <a:off x="6070550" y="2625030"/>
            <a:ext cx="2651909" cy="217140"/>
          </a:xfrm>
          <a:prstGeom prst="rect">
            <a:avLst/>
          </a:prstGeom>
          <a:noFill/>
          <a:ln/>
        </p:spPr>
        <p:txBody>
          <a:bodyPr wrap="none" lIns="0" tIns="0" rIns="0" bIns="0" rtlCol="0" anchor="t"/>
          <a:lstStyle/>
          <a:p>
            <a:pPr algn="l" indent="0" marL="0">
              <a:lnSpc>
                <a:spcPts val="1710"/>
              </a:lnSpc>
              <a:buNone/>
            </a:pPr>
            <a:r>
              <a:rPr lang="en-US" sz="1425" b="1" dirty="0">
                <a:solidFill>
                  <a:srgbClr val="0A0A0B"/>
                </a:solidFill>
                <a:latin typeface="Georgia" pitchFamily="34" charset="0"/>
                <a:ea typeface="Georgia" pitchFamily="34" charset="-122"/>
                <a:cs typeface="Georgia" pitchFamily="34" charset="-120"/>
              </a:rPr>
              <a:t>Tools &amp; the shed</a:t>
            </a:r>
            <a:endParaRPr lang="en-US" sz="1425" dirty="0"/>
          </a:p>
        </p:txBody>
      </p:sp>
      <p:sp>
        <p:nvSpPr>
          <p:cNvPr id="18" name="Text 16"/>
          <p:cNvSpPr/>
          <p:nvPr/>
        </p:nvSpPr>
        <p:spPr>
          <a:xfrm>
            <a:off x="6070550" y="2908846"/>
            <a:ext cx="2501801" cy="553641"/>
          </a:xfrm>
          <a:prstGeom prst="rect">
            <a:avLst/>
          </a:prstGeom>
          <a:noFill/>
          <a:ln/>
        </p:spPr>
        <p:txBody>
          <a:bodyPr wrap="square" lIns="0" tIns="0" rIns="0" bIns="0" rtlCol="0" anchor="t"/>
          <a:lstStyle/>
          <a:p>
            <a:pPr algn="l" indent="0" marL="0">
              <a:lnSpc>
                <a:spcPts val="1453"/>
              </a:lnSpc>
              <a:buNone/>
            </a:pPr>
            <a:r>
              <a:rPr lang="en-US" sz="938" dirty="0">
                <a:solidFill>
                  <a:srgbClr val="0A0A0B"/>
                </a:solidFill>
                <a:latin typeface="Arial" pitchFamily="34" charset="0"/>
                <a:ea typeface="Arial" pitchFamily="34" charset="-122"/>
                <a:cs typeface="Arial" pitchFamily="34" charset="-120"/>
              </a:rPr>
              <a:t>Take what you need from the shared shed — and put everything back before you leave.</a:t>
            </a:r>
            <a:endParaRPr lang="en-US" sz="938" dirty="0"/>
          </a:p>
        </p:txBody>
      </p:sp>
      <p:sp>
        <p:nvSpPr>
          <p:cNvPr id="19" name="Text 17"/>
          <p:cNvSpPr/>
          <p:nvPr/>
        </p:nvSpPr>
        <p:spPr>
          <a:xfrm>
            <a:off x="571500" y="3767286"/>
            <a:ext cx="8001000" cy="440531"/>
          </a:xfrm>
          <a:prstGeom prst="rect">
            <a:avLst/>
          </a:prstGeom>
          <a:solidFill>
            <a:srgbClr val="E8E5DE"/>
          </a:solidFill>
          <a:ln/>
        </p:spPr>
        <p:txBody>
          <a:bodyPr wrap="square" rtlCol="0" anchor="ctr"/>
          <a:lstStyle/>
          <a:p>
            <a:pPr indent="0" marL="0">
              <a:buNone/>
            </a:pPr>
            <a:endParaRPr lang="en-US" dirty="0"/>
          </a:p>
        </p:txBody>
      </p:sp>
      <p:sp>
        <p:nvSpPr>
          <p:cNvPr id="20" name="Shape 18"/>
          <p:cNvSpPr/>
          <p:nvPr/>
        </p:nvSpPr>
        <p:spPr>
          <a:xfrm>
            <a:off x="585788" y="3767286"/>
            <a:ext cx="0" cy="440531"/>
          </a:xfrm>
          <a:prstGeom prst="line">
            <a:avLst/>
          </a:prstGeom>
          <a:noFill/>
          <a:ln w="28575">
            <a:solidFill>
              <a:srgbClr val="0A0A0B"/>
            </a:solidFill>
            <a:prstDash val="solid"/>
          </a:ln>
        </p:spPr>
      </p:sp>
      <p:sp>
        <p:nvSpPr>
          <p:cNvPr id="21" name="Text 19"/>
          <p:cNvSpPr/>
          <p:nvPr/>
        </p:nvSpPr>
        <p:spPr>
          <a:xfrm>
            <a:off x="771525" y="3891111"/>
            <a:ext cx="7934706" cy="192881"/>
          </a:xfrm>
          <a:prstGeom prst="rect">
            <a:avLst/>
          </a:prstGeom>
          <a:noFill/>
          <a:ln/>
        </p:spPr>
        <p:txBody>
          <a:bodyPr wrap="square" lIns="0" tIns="0" rIns="0" bIns="0" rtlCol="0" anchor="t"/>
          <a:lstStyle/>
          <a:p>
            <a:pPr algn="l" indent="0" marL="0">
              <a:lnSpc>
                <a:spcPts val="1519"/>
              </a:lnSpc>
              <a:buNone/>
            </a:pPr>
            <a:r>
              <a:rPr lang="en-US" sz="1013" dirty="0">
                <a:solidFill>
                  <a:srgbClr val="0A0A0B"/>
                </a:solidFill>
                <a:latin typeface="Arial" pitchFamily="34" charset="0"/>
                <a:ea typeface="Arial" pitchFamily="34" charset="-122"/>
                <a:cs typeface="Arial" pitchFamily="34" charset="-120"/>
              </a:rPr>
              <a:t>Two fixed watering days, one habit — leave the shed ready for the next volunteer.</a:t>
            </a:r>
            <a:endParaRPr lang="en-US" sz="1013" dirty="0"/>
          </a:p>
        </p:txBody>
      </p:sp>
      <p:sp>
        <p:nvSpPr>
          <p:cNvPr id="22" name="Text 20"/>
          <p:cNvSpPr/>
          <p:nvPr/>
        </p:nvSpPr>
        <p:spPr>
          <a:xfrm>
            <a:off x="571500" y="4714875"/>
            <a:ext cx="1626906"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03 · WEEKLY CHECKLIST</a:t>
            </a:r>
            <a:endParaRPr lang="en-US" sz="750" dirty="0"/>
          </a:p>
        </p:txBody>
      </p:sp>
      <p:sp>
        <p:nvSpPr>
          <p:cNvPr id="23" name="Text 21"/>
          <p:cNvSpPr/>
          <p:nvPr/>
        </p:nvSpPr>
        <p:spPr>
          <a:xfrm>
            <a:off x="8199983" y="4714875"/>
            <a:ext cx="387417"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 · —</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1EFEA"/>
        </a:solidFill>
      </p:bgPr>
    </p:bg>
    <p:spTree>
      <p:nvGrpSpPr>
        <p:cNvPr id="1" name=""/>
        <p:cNvGrpSpPr/>
        <p:nvPr/>
      </p:nvGrpSpPr>
      <p:grpSpPr>
        <a:xfrm>
          <a:off x="0" y="0"/>
          <a:ext cx="0" cy="0"/>
          <a:chOff x="0" y="0"/>
          <a:chExt cx="0" cy="0"/>
        </a:xfrm>
      </p:grpSpPr>
      <p:sp>
        <p:nvSpPr>
          <p:cNvPr id="2" name="Text 0"/>
          <p:cNvSpPr/>
          <p:nvPr/>
        </p:nvSpPr>
        <p:spPr>
          <a:xfrm>
            <a:off x="571500" y="400050"/>
            <a:ext cx="1954423"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COMMUNITY GARDEN HANDOFF</a:t>
            </a:r>
            <a:endParaRPr lang="en-US" sz="750" dirty="0"/>
          </a:p>
        </p:txBody>
      </p:sp>
      <p:sp>
        <p:nvSpPr>
          <p:cNvPr id="3" name="Text 1"/>
          <p:cNvSpPr/>
          <p:nvPr/>
        </p:nvSpPr>
        <p:spPr>
          <a:xfrm>
            <a:off x="8024366" y="400050"/>
            <a:ext cx="570059"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05 / 05</a:t>
            </a:r>
            <a:endParaRPr lang="en-US" sz="750" dirty="0"/>
          </a:p>
        </p:txBody>
      </p:sp>
      <p:sp>
        <p:nvSpPr>
          <p:cNvPr id="4" name="Text 2"/>
          <p:cNvSpPr/>
          <p:nvPr/>
        </p:nvSpPr>
        <p:spPr>
          <a:xfrm>
            <a:off x="571500" y="838051"/>
            <a:ext cx="8321040" cy="123825"/>
          </a:xfrm>
          <a:prstGeom prst="rect">
            <a:avLst/>
          </a:prstGeom>
          <a:noFill/>
          <a:ln/>
        </p:spPr>
        <p:txBody>
          <a:bodyPr wrap="square" lIns="0" tIns="0" rIns="0" bIns="0" rtlCol="0" anchor="t"/>
          <a:lstStyle/>
          <a:p>
            <a:pPr algn="l" indent="0" marL="0">
              <a:buNone/>
            </a:pPr>
            <a:r>
              <a:rPr lang="en-US" sz="825" dirty="0">
                <a:solidFill>
                  <a:srgbClr val="0A0A0B"/>
                </a:solidFill>
                <a:latin typeface="Courier New" pitchFamily="34" charset="0"/>
                <a:ea typeface="Courier New" pitchFamily="34" charset="-122"/>
                <a:cs typeface="Courier New" pitchFamily="34" charset="-120"/>
              </a:rPr>
              <a:t>04 · HANDOFF &amp; NEXT STEPS</a:t>
            </a:r>
            <a:endParaRPr lang="en-US" sz="825" dirty="0"/>
          </a:p>
        </p:txBody>
      </p:sp>
      <p:sp>
        <p:nvSpPr>
          <p:cNvPr id="5" name="Text 3"/>
          <p:cNvSpPr/>
          <p:nvPr/>
        </p:nvSpPr>
        <p:spPr>
          <a:xfrm>
            <a:off x="571500" y="1095226"/>
            <a:ext cx="8481060" cy="452586"/>
          </a:xfrm>
          <a:prstGeom prst="rect">
            <a:avLst/>
          </a:prstGeom>
          <a:noFill/>
          <a:ln/>
        </p:spPr>
        <p:txBody>
          <a:bodyPr wrap="none" lIns="0" tIns="0" rIns="0" bIns="0" rtlCol="0" anchor="t"/>
          <a:lstStyle/>
          <a:p>
            <a:pPr algn="l" indent="0" marL="0">
              <a:lnSpc>
                <a:spcPts val="3564"/>
              </a:lnSpc>
              <a:buNone/>
            </a:pPr>
            <a:r>
              <a:rPr lang="en-US" sz="3300" b="1" dirty="0">
                <a:solidFill>
                  <a:srgbClr val="0A0A0B"/>
                </a:solidFill>
                <a:latin typeface="Georgia" pitchFamily="34" charset="0"/>
                <a:ea typeface="Georgia" pitchFamily="34" charset="-122"/>
                <a:cs typeface="Georgia" pitchFamily="34" charset="-120"/>
              </a:rPr>
              <a:t>Ask now, then act</a:t>
            </a:r>
            <a:endParaRPr lang="en-US" sz="3300" dirty="0"/>
          </a:p>
        </p:txBody>
      </p:sp>
      <p:sp>
        <p:nvSpPr>
          <p:cNvPr id="6" name="Text 4"/>
          <p:cNvSpPr/>
          <p:nvPr/>
        </p:nvSpPr>
        <p:spPr>
          <a:xfrm>
            <a:off x="571500" y="1757363"/>
            <a:ext cx="3942588"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OPEN QUESTIONS</a:t>
            </a:r>
            <a:endParaRPr lang="en-US" sz="750" dirty="0"/>
          </a:p>
        </p:txBody>
      </p:sp>
      <p:sp>
        <p:nvSpPr>
          <p:cNvPr id="7" name="Shape 5"/>
          <p:cNvSpPr/>
          <p:nvPr/>
        </p:nvSpPr>
        <p:spPr>
          <a:xfrm>
            <a:off x="571500" y="1924050"/>
            <a:ext cx="3790950" cy="0"/>
          </a:xfrm>
          <a:prstGeom prst="line">
            <a:avLst/>
          </a:prstGeom>
          <a:noFill/>
          <a:ln w="9525">
            <a:solidFill>
              <a:srgbClr val="0A0A0B"/>
            </a:solidFill>
            <a:prstDash val="solid"/>
          </a:ln>
        </p:spPr>
      </p:sp>
      <p:sp>
        <p:nvSpPr>
          <p:cNvPr id="8" name="Text 6"/>
          <p:cNvSpPr/>
          <p:nvPr/>
        </p:nvSpPr>
        <p:spPr>
          <a:xfrm>
            <a:off x="590550" y="2081212"/>
            <a:ext cx="139148"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Q1</a:t>
            </a:r>
            <a:endParaRPr lang="en-US" sz="750" dirty="0"/>
          </a:p>
        </p:txBody>
      </p:sp>
      <p:sp>
        <p:nvSpPr>
          <p:cNvPr id="9" name="Text 7"/>
          <p:cNvSpPr/>
          <p:nvPr/>
        </p:nvSpPr>
        <p:spPr>
          <a:xfrm>
            <a:off x="857696" y="2033588"/>
            <a:ext cx="3204436" cy="185738"/>
          </a:xfrm>
          <a:prstGeom prst="rect">
            <a:avLst/>
          </a:prstGeom>
          <a:noFill/>
          <a:ln/>
        </p:spPr>
        <p:txBody>
          <a:bodyPr wrap="square" lIns="0" tIns="0" rIns="0" bIns="0" rtlCol="0" anchor="t"/>
          <a:lstStyle/>
          <a:p>
            <a:pPr algn="l" indent="0" marL="0">
              <a:lnSpc>
                <a:spcPts val="1463"/>
              </a:lnSpc>
              <a:buNone/>
            </a:pPr>
            <a:r>
              <a:rPr lang="en-US" sz="975" dirty="0">
                <a:solidFill>
                  <a:srgbClr val="0A0A0B"/>
                </a:solidFill>
                <a:latin typeface="Arial" pitchFamily="34" charset="0"/>
                <a:ea typeface="Arial" pitchFamily="34" charset="-122"/>
                <a:cs typeface="Arial" pitchFamily="34" charset="-120"/>
              </a:rPr>
              <a:t>How do new volunteers get into the shared shed?</a:t>
            </a:r>
            <a:endParaRPr lang="en-US" sz="975" dirty="0"/>
          </a:p>
        </p:txBody>
      </p:sp>
      <p:sp>
        <p:nvSpPr>
          <p:cNvPr id="10" name="Shape 8"/>
          <p:cNvSpPr/>
          <p:nvPr/>
        </p:nvSpPr>
        <p:spPr>
          <a:xfrm>
            <a:off x="571500" y="2328863"/>
            <a:ext cx="3790950" cy="0"/>
          </a:xfrm>
          <a:prstGeom prst="line">
            <a:avLst/>
          </a:prstGeom>
          <a:noFill/>
          <a:ln w="9525">
            <a:solidFill>
              <a:srgbClr val="0A0A0B"/>
            </a:solidFill>
            <a:prstDash val="solid"/>
          </a:ln>
        </p:spPr>
      </p:sp>
      <p:sp>
        <p:nvSpPr>
          <p:cNvPr id="11" name="Text 9"/>
          <p:cNvSpPr/>
          <p:nvPr/>
        </p:nvSpPr>
        <p:spPr>
          <a:xfrm>
            <a:off x="590550" y="2486025"/>
            <a:ext cx="139148"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Q2</a:t>
            </a:r>
            <a:endParaRPr lang="en-US" sz="750" dirty="0"/>
          </a:p>
        </p:txBody>
      </p:sp>
      <p:sp>
        <p:nvSpPr>
          <p:cNvPr id="12" name="Text 10"/>
          <p:cNvSpPr/>
          <p:nvPr/>
        </p:nvSpPr>
        <p:spPr>
          <a:xfrm>
            <a:off x="857696" y="2438400"/>
            <a:ext cx="2364593" cy="185738"/>
          </a:xfrm>
          <a:prstGeom prst="rect">
            <a:avLst/>
          </a:prstGeom>
          <a:noFill/>
          <a:ln/>
        </p:spPr>
        <p:txBody>
          <a:bodyPr wrap="square" lIns="0" tIns="0" rIns="0" bIns="0" rtlCol="0" anchor="t"/>
          <a:lstStyle/>
          <a:p>
            <a:pPr algn="l" indent="0" marL="0">
              <a:lnSpc>
                <a:spcPts val="1463"/>
              </a:lnSpc>
              <a:buNone/>
            </a:pPr>
            <a:r>
              <a:rPr lang="en-US" sz="975" dirty="0">
                <a:solidFill>
                  <a:srgbClr val="0A0A0B"/>
                </a:solidFill>
                <a:latin typeface="Arial" pitchFamily="34" charset="0"/>
                <a:ea typeface="Arial" pitchFamily="34" charset="-122"/>
                <a:cs typeface="Arial" pitchFamily="34" charset="-120"/>
              </a:rPr>
              <a:t>Who takes on each of the four roles?</a:t>
            </a:r>
            <a:endParaRPr lang="en-US" sz="975" dirty="0"/>
          </a:p>
        </p:txBody>
      </p:sp>
      <p:sp>
        <p:nvSpPr>
          <p:cNvPr id="13" name="Shape 11"/>
          <p:cNvSpPr/>
          <p:nvPr/>
        </p:nvSpPr>
        <p:spPr>
          <a:xfrm>
            <a:off x="571500" y="2733675"/>
            <a:ext cx="3790950" cy="0"/>
          </a:xfrm>
          <a:prstGeom prst="line">
            <a:avLst/>
          </a:prstGeom>
          <a:noFill/>
          <a:ln w="9525">
            <a:solidFill>
              <a:srgbClr val="0A0A0B"/>
            </a:solidFill>
            <a:prstDash val="solid"/>
          </a:ln>
        </p:spPr>
      </p:sp>
      <p:sp>
        <p:nvSpPr>
          <p:cNvPr id="14" name="Text 12"/>
          <p:cNvSpPr/>
          <p:nvPr/>
        </p:nvSpPr>
        <p:spPr>
          <a:xfrm>
            <a:off x="590550" y="2890838"/>
            <a:ext cx="139148"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Q3</a:t>
            </a:r>
            <a:endParaRPr lang="en-US" sz="750" dirty="0"/>
          </a:p>
        </p:txBody>
      </p:sp>
      <p:sp>
        <p:nvSpPr>
          <p:cNvPr id="15" name="Text 13"/>
          <p:cNvSpPr/>
          <p:nvPr/>
        </p:nvSpPr>
        <p:spPr>
          <a:xfrm>
            <a:off x="857696" y="2843213"/>
            <a:ext cx="3485704" cy="371475"/>
          </a:xfrm>
          <a:prstGeom prst="rect">
            <a:avLst/>
          </a:prstGeom>
          <a:noFill/>
          <a:ln/>
        </p:spPr>
        <p:txBody>
          <a:bodyPr wrap="square" lIns="0" tIns="0" rIns="0" bIns="0" rtlCol="0" anchor="t"/>
          <a:lstStyle/>
          <a:p>
            <a:pPr algn="l" indent="0" marL="0">
              <a:lnSpc>
                <a:spcPts val="1463"/>
              </a:lnSpc>
              <a:buNone/>
            </a:pPr>
            <a:r>
              <a:rPr lang="en-US" sz="975" dirty="0">
                <a:solidFill>
                  <a:srgbClr val="0A0A0B"/>
                </a:solidFill>
                <a:latin typeface="Arial" pitchFamily="34" charset="0"/>
                <a:ea typeface="Arial" pitchFamily="34" charset="-122"/>
                <a:cs typeface="Arial" pitchFamily="34" charset="-120"/>
              </a:rPr>
              <a:t>How do we swap a watering day when someone is away?</a:t>
            </a:r>
            <a:endParaRPr lang="en-US" sz="975" dirty="0"/>
          </a:p>
        </p:txBody>
      </p:sp>
      <p:sp>
        <p:nvSpPr>
          <p:cNvPr id="16" name="Shape 14"/>
          <p:cNvSpPr/>
          <p:nvPr/>
        </p:nvSpPr>
        <p:spPr>
          <a:xfrm>
            <a:off x="571500" y="3324225"/>
            <a:ext cx="3790950" cy="0"/>
          </a:xfrm>
          <a:prstGeom prst="line">
            <a:avLst/>
          </a:prstGeom>
          <a:noFill/>
          <a:ln w="9525">
            <a:solidFill>
              <a:srgbClr val="0A0A0B"/>
            </a:solidFill>
            <a:prstDash val="solid"/>
          </a:ln>
        </p:spPr>
      </p:sp>
      <p:sp>
        <p:nvSpPr>
          <p:cNvPr id="17" name="Shape 15"/>
          <p:cNvSpPr/>
          <p:nvPr/>
        </p:nvSpPr>
        <p:spPr>
          <a:xfrm>
            <a:off x="571500" y="3914775"/>
            <a:ext cx="3790950" cy="0"/>
          </a:xfrm>
          <a:prstGeom prst="line">
            <a:avLst/>
          </a:prstGeom>
          <a:noFill/>
          <a:ln w="9525">
            <a:solidFill>
              <a:srgbClr val="0A0A0B"/>
            </a:solidFill>
            <a:prstDash val="solid"/>
          </a:ln>
        </p:spPr>
      </p:sp>
      <p:sp>
        <p:nvSpPr>
          <p:cNvPr id="18" name="Text 16"/>
          <p:cNvSpPr/>
          <p:nvPr/>
        </p:nvSpPr>
        <p:spPr>
          <a:xfrm>
            <a:off x="590550" y="3481388"/>
            <a:ext cx="139148"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Q4</a:t>
            </a:r>
            <a:endParaRPr lang="en-US" sz="750" dirty="0"/>
          </a:p>
        </p:txBody>
      </p:sp>
      <p:sp>
        <p:nvSpPr>
          <p:cNvPr id="19" name="Text 17"/>
          <p:cNvSpPr/>
          <p:nvPr/>
        </p:nvSpPr>
        <p:spPr>
          <a:xfrm>
            <a:off x="857696" y="3433763"/>
            <a:ext cx="3485704" cy="371475"/>
          </a:xfrm>
          <a:prstGeom prst="rect">
            <a:avLst/>
          </a:prstGeom>
          <a:noFill/>
          <a:ln/>
        </p:spPr>
        <p:txBody>
          <a:bodyPr wrap="square" lIns="0" tIns="0" rIns="0" bIns="0" rtlCol="0" anchor="t"/>
          <a:lstStyle/>
          <a:p>
            <a:pPr algn="l" indent="0" marL="0">
              <a:lnSpc>
                <a:spcPts val="1463"/>
              </a:lnSpc>
              <a:buNone/>
            </a:pPr>
            <a:r>
              <a:rPr lang="en-US" sz="975" dirty="0">
                <a:solidFill>
                  <a:srgbClr val="0A0A0B"/>
                </a:solidFill>
                <a:latin typeface="Arial" pitchFamily="34" charset="0"/>
                <a:ea typeface="Arial" pitchFamily="34" charset="-122"/>
                <a:cs typeface="Arial" pitchFamily="34" charset="-120"/>
              </a:rPr>
              <a:t>Where does the weekly checklist live, and who updates it?</a:t>
            </a:r>
            <a:endParaRPr lang="en-US" sz="975" dirty="0"/>
          </a:p>
        </p:txBody>
      </p:sp>
      <p:sp>
        <p:nvSpPr>
          <p:cNvPr id="20" name="Text 18"/>
          <p:cNvSpPr/>
          <p:nvPr/>
        </p:nvSpPr>
        <p:spPr>
          <a:xfrm>
            <a:off x="4781550" y="1757363"/>
            <a:ext cx="3942588"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NEXT STEPS</a:t>
            </a:r>
            <a:endParaRPr lang="en-US" sz="750" dirty="0"/>
          </a:p>
        </p:txBody>
      </p:sp>
      <p:sp>
        <p:nvSpPr>
          <p:cNvPr id="21" name="Shape 19"/>
          <p:cNvSpPr/>
          <p:nvPr/>
        </p:nvSpPr>
        <p:spPr>
          <a:xfrm>
            <a:off x="4781550" y="1924050"/>
            <a:ext cx="3790950" cy="0"/>
          </a:xfrm>
          <a:prstGeom prst="line">
            <a:avLst/>
          </a:prstGeom>
          <a:noFill/>
          <a:ln w="9525">
            <a:solidFill>
              <a:srgbClr val="0A0A0B"/>
            </a:solidFill>
            <a:prstDash val="solid"/>
          </a:ln>
        </p:spPr>
      </p:sp>
      <p:sp>
        <p:nvSpPr>
          <p:cNvPr id="22" name="Text 20"/>
          <p:cNvSpPr/>
          <p:nvPr/>
        </p:nvSpPr>
        <p:spPr>
          <a:xfrm>
            <a:off x="4800600" y="2043113"/>
            <a:ext cx="204311" cy="152400"/>
          </a:xfrm>
          <a:prstGeom prst="rect">
            <a:avLst/>
          </a:prstGeom>
          <a:noFill/>
          <a:ln/>
        </p:spPr>
        <p:txBody>
          <a:bodyPr wrap="square" lIns="0" tIns="0" rIns="0" bIns="0" rtlCol="0" anchor="t"/>
          <a:lstStyle/>
          <a:p>
            <a:pPr algn="l" indent="0" marL="0">
              <a:buNone/>
            </a:pPr>
            <a:r>
              <a:rPr lang="en-US" sz="1050" i="1" dirty="0">
                <a:solidFill>
                  <a:srgbClr val="0A0A0B"/>
                </a:solidFill>
                <a:latin typeface="Georgia" pitchFamily="34" charset="0"/>
                <a:ea typeface="Georgia" pitchFamily="34" charset="-122"/>
                <a:cs typeface="Georgia" pitchFamily="34" charset="-120"/>
              </a:rPr>
              <a:t>01</a:t>
            </a:r>
            <a:endParaRPr lang="en-US" sz="1050" dirty="0"/>
          </a:p>
        </p:txBody>
      </p:sp>
      <p:sp>
        <p:nvSpPr>
          <p:cNvPr id="23" name="Text 21"/>
          <p:cNvSpPr/>
          <p:nvPr/>
        </p:nvSpPr>
        <p:spPr>
          <a:xfrm>
            <a:off x="5130403" y="2033588"/>
            <a:ext cx="1928884" cy="185738"/>
          </a:xfrm>
          <a:prstGeom prst="rect">
            <a:avLst/>
          </a:prstGeom>
          <a:noFill/>
          <a:ln/>
        </p:spPr>
        <p:txBody>
          <a:bodyPr wrap="square" lIns="0" tIns="0" rIns="0" bIns="0" rtlCol="0" anchor="t"/>
          <a:lstStyle/>
          <a:p>
            <a:pPr algn="l" indent="0" marL="0">
              <a:lnSpc>
                <a:spcPts val="1463"/>
              </a:lnSpc>
              <a:buNone/>
            </a:pPr>
            <a:r>
              <a:rPr lang="en-US" sz="975" dirty="0">
                <a:solidFill>
                  <a:srgbClr val="0A0A0B"/>
                </a:solidFill>
                <a:latin typeface="Arial" pitchFamily="34" charset="0"/>
                <a:ea typeface="Arial" pitchFamily="34" charset="-122"/>
                <a:cs typeface="Arial" pitchFamily="34" charset="-120"/>
              </a:rPr>
              <a:t>Confirm a name for each role.</a:t>
            </a:r>
            <a:endParaRPr lang="en-US" sz="975" dirty="0"/>
          </a:p>
        </p:txBody>
      </p:sp>
      <p:sp>
        <p:nvSpPr>
          <p:cNvPr id="24" name="Shape 22"/>
          <p:cNvSpPr/>
          <p:nvPr/>
        </p:nvSpPr>
        <p:spPr>
          <a:xfrm>
            <a:off x="4781550" y="2328863"/>
            <a:ext cx="3790950" cy="0"/>
          </a:xfrm>
          <a:prstGeom prst="line">
            <a:avLst/>
          </a:prstGeom>
          <a:noFill/>
          <a:ln w="9525">
            <a:solidFill>
              <a:srgbClr val="0A0A0B"/>
            </a:solidFill>
            <a:prstDash val="solid"/>
          </a:ln>
        </p:spPr>
      </p:sp>
      <p:sp>
        <p:nvSpPr>
          <p:cNvPr id="25" name="Text 23"/>
          <p:cNvSpPr/>
          <p:nvPr/>
        </p:nvSpPr>
        <p:spPr>
          <a:xfrm>
            <a:off x="4800600" y="2447925"/>
            <a:ext cx="204311" cy="152400"/>
          </a:xfrm>
          <a:prstGeom prst="rect">
            <a:avLst/>
          </a:prstGeom>
          <a:noFill/>
          <a:ln/>
        </p:spPr>
        <p:txBody>
          <a:bodyPr wrap="square" lIns="0" tIns="0" rIns="0" bIns="0" rtlCol="0" anchor="t"/>
          <a:lstStyle/>
          <a:p>
            <a:pPr algn="l" indent="0" marL="0">
              <a:buNone/>
            </a:pPr>
            <a:r>
              <a:rPr lang="en-US" sz="1050" i="1" dirty="0">
                <a:solidFill>
                  <a:srgbClr val="0A0A0B"/>
                </a:solidFill>
                <a:latin typeface="Georgia" pitchFamily="34" charset="0"/>
                <a:ea typeface="Georgia" pitchFamily="34" charset="-122"/>
                <a:cs typeface="Georgia" pitchFamily="34" charset="-120"/>
              </a:rPr>
              <a:t>02</a:t>
            </a:r>
            <a:endParaRPr lang="en-US" sz="1050" dirty="0"/>
          </a:p>
        </p:txBody>
      </p:sp>
      <p:sp>
        <p:nvSpPr>
          <p:cNvPr id="26" name="Text 24"/>
          <p:cNvSpPr/>
          <p:nvPr/>
        </p:nvSpPr>
        <p:spPr>
          <a:xfrm>
            <a:off x="5130403" y="2438400"/>
            <a:ext cx="3350859" cy="185738"/>
          </a:xfrm>
          <a:prstGeom prst="rect">
            <a:avLst/>
          </a:prstGeom>
          <a:noFill/>
          <a:ln/>
        </p:spPr>
        <p:txBody>
          <a:bodyPr wrap="square" lIns="0" tIns="0" rIns="0" bIns="0" rtlCol="0" anchor="t"/>
          <a:lstStyle/>
          <a:p>
            <a:pPr algn="l" indent="0" marL="0">
              <a:lnSpc>
                <a:spcPts val="1463"/>
              </a:lnSpc>
              <a:buNone/>
            </a:pPr>
            <a:r>
              <a:rPr lang="en-US" sz="975" dirty="0">
                <a:solidFill>
                  <a:srgbClr val="0A0A0B"/>
                </a:solidFill>
                <a:latin typeface="Arial" pitchFamily="34" charset="0"/>
                <a:ea typeface="Arial" pitchFamily="34" charset="-122"/>
                <a:cs typeface="Arial" pitchFamily="34" charset="-120"/>
              </a:rPr>
              <a:t>Walk the garden together — the beds and the shed.</a:t>
            </a:r>
            <a:endParaRPr lang="en-US" sz="975" dirty="0"/>
          </a:p>
        </p:txBody>
      </p:sp>
      <p:sp>
        <p:nvSpPr>
          <p:cNvPr id="27" name="Shape 25"/>
          <p:cNvSpPr/>
          <p:nvPr/>
        </p:nvSpPr>
        <p:spPr>
          <a:xfrm>
            <a:off x="4781550" y="2733675"/>
            <a:ext cx="3790950" cy="0"/>
          </a:xfrm>
          <a:prstGeom prst="line">
            <a:avLst/>
          </a:prstGeom>
          <a:noFill/>
          <a:ln w="9525">
            <a:solidFill>
              <a:srgbClr val="0A0A0B"/>
            </a:solidFill>
            <a:prstDash val="solid"/>
          </a:ln>
        </p:spPr>
      </p:sp>
      <p:sp>
        <p:nvSpPr>
          <p:cNvPr id="28" name="Text 26"/>
          <p:cNvSpPr/>
          <p:nvPr/>
        </p:nvSpPr>
        <p:spPr>
          <a:xfrm>
            <a:off x="4800600" y="2852738"/>
            <a:ext cx="204311" cy="152400"/>
          </a:xfrm>
          <a:prstGeom prst="rect">
            <a:avLst/>
          </a:prstGeom>
          <a:noFill/>
          <a:ln/>
        </p:spPr>
        <p:txBody>
          <a:bodyPr wrap="square" lIns="0" tIns="0" rIns="0" bIns="0" rtlCol="0" anchor="t"/>
          <a:lstStyle/>
          <a:p>
            <a:pPr algn="l" indent="0" marL="0">
              <a:buNone/>
            </a:pPr>
            <a:r>
              <a:rPr lang="en-US" sz="1050" i="1" dirty="0">
                <a:solidFill>
                  <a:srgbClr val="0A0A0B"/>
                </a:solidFill>
                <a:latin typeface="Georgia" pitchFamily="34" charset="0"/>
                <a:ea typeface="Georgia" pitchFamily="34" charset="-122"/>
                <a:cs typeface="Georgia" pitchFamily="34" charset="-120"/>
              </a:rPr>
              <a:t>03</a:t>
            </a:r>
            <a:endParaRPr lang="en-US" sz="1050" dirty="0"/>
          </a:p>
        </p:txBody>
      </p:sp>
      <p:sp>
        <p:nvSpPr>
          <p:cNvPr id="29" name="Text 27"/>
          <p:cNvSpPr/>
          <p:nvPr/>
        </p:nvSpPr>
        <p:spPr>
          <a:xfrm>
            <a:off x="5130403" y="2843213"/>
            <a:ext cx="3487531" cy="185738"/>
          </a:xfrm>
          <a:prstGeom prst="rect">
            <a:avLst/>
          </a:prstGeom>
          <a:noFill/>
          <a:ln/>
        </p:spPr>
        <p:txBody>
          <a:bodyPr wrap="square" lIns="0" tIns="0" rIns="0" bIns="0" rtlCol="0" anchor="t"/>
          <a:lstStyle/>
          <a:p>
            <a:pPr algn="l" indent="0" marL="0">
              <a:lnSpc>
                <a:spcPts val="1463"/>
              </a:lnSpc>
              <a:buNone/>
            </a:pPr>
            <a:r>
              <a:rPr lang="en-US" sz="975" dirty="0">
                <a:solidFill>
                  <a:srgbClr val="0A0A0B"/>
                </a:solidFill>
                <a:latin typeface="Arial" pitchFamily="34" charset="0"/>
                <a:ea typeface="Arial" pitchFamily="34" charset="-122"/>
                <a:cs typeface="Arial" pitchFamily="34" charset="-120"/>
              </a:rPr>
              <a:t>Agree where the checklist lives and how it is updated.</a:t>
            </a:r>
            <a:endParaRPr lang="en-US" sz="975" dirty="0"/>
          </a:p>
        </p:txBody>
      </p:sp>
      <p:sp>
        <p:nvSpPr>
          <p:cNvPr id="30" name="Shape 28"/>
          <p:cNvSpPr/>
          <p:nvPr/>
        </p:nvSpPr>
        <p:spPr>
          <a:xfrm>
            <a:off x="4781550" y="3138488"/>
            <a:ext cx="3790950" cy="0"/>
          </a:xfrm>
          <a:prstGeom prst="line">
            <a:avLst/>
          </a:prstGeom>
          <a:noFill/>
          <a:ln w="9525">
            <a:solidFill>
              <a:srgbClr val="0A0A0B"/>
            </a:solidFill>
            <a:prstDash val="solid"/>
          </a:ln>
        </p:spPr>
      </p:sp>
      <p:sp>
        <p:nvSpPr>
          <p:cNvPr id="31" name="Shape 29"/>
          <p:cNvSpPr/>
          <p:nvPr/>
        </p:nvSpPr>
        <p:spPr>
          <a:xfrm>
            <a:off x="4781550" y="3543300"/>
            <a:ext cx="3790950" cy="0"/>
          </a:xfrm>
          <a:prstGeom prst="line">
            <a:avLst/>
          </a:prstGeom>
          <a:noFill/>
          <a:ln w="9525">
            <a:solidFill>
              <a:srgbClr val="0A0A0B"/>
            </a:solidFill>
            <a:prstDash val="solid"/>
          </a:ln>
        </p:spPr>
      </p:sp>
      <p:sp>
        <p:nvSpPr>
          <p:cNvPr id="32" name="Text 30"/>
          <p:cNvSpPr/>
          <p:nvPr/>
        </p:nvSpPr>
        <p:spPr>
          <a:xfrm>
            <a:off x="4800600" y="3257550"/>
            <a:ext cx="204311" cy="152400"/>
          </a:xfrm>
          <a:prstGeom prst="rect">
            <a:avLst/>
          </a:prstGeom>
          <a:noFill/>
          <a:ln/>
        </p:spPr>
        <p:txBody>
          <a:bodyPr wrap="square" lIns="0" tIns="0" rIns="0" bIns="0" rtlCol="0" anchor="t"/>
          <a:lstStyle/>
          <a:p>
            <a:pPr algn="l" indent="0" marL="0">
              <a:buNone/>
            </a:pPr>
            <a:r>
              <a:rPr lang="en-US" sz="1050" i="1" dirty="0">
                <a:solidFill>
                  <a:srgbClr val="0A0A0B"/>
                </a:solidFill>
                <a:latin typeface="Georgia" pitchFamily="34" charset="0"/>
                <a:ea typeface="Georgia" pitchFamily="34" charset="-122"/>
                <a:cs typeface="Georgia" pitchFamily="34" charset="-120"/>
              </a:rPr>
              <a:t>04</a:t>
            </a:r>
            <a:endParaRPr lang="en-US" sz="1050" dirty="0"/>
          </a:p>
        </p:txBody>
      </p:sp>
      <p:sp>
        <p:nvSpPr>
          <p:cNvPr id="33" name="Text 31"/>
          <p:cNvSpPr/>
          <p:nvPr/>
        </p:nvSpPr>
        <p:spPr>
          <a:xfrm>
            <a:off x="5130403" y="3248025"/>
            <a:ext cx="2291846" cy="185738"/>
          </a:xfrm>
          <a:prstGeom prst="rect">
            <a:avLst/>
          </a:prstGeom>
          <a:noFill/>
          <a:ln/>
        </p:spPr>
        <p:txBody>
          <a:bodyPr wrap="square" lIns="0" tIns="0" rIns="0" bIns="0" rtlCol="0" anchor="t"/>
          <a:lstStyle/>
          <a:p>
            <a:pPr algn="l" indent="0" marL="0">
              <a:lnSpc>
                <a:spcPts val="1463"/>
              </a:lnSpc>
              <a:buNone/>
            </a:pPr>
            <a:r>
              <a:rPr lang="en-US" sz="975" dirty="0">
                <a:solidFill>
                  <a:srgbClr val="0A0A0B"/>
                </a:solidFill>
                <a:latin typeface="Arial" pitchFamily="34" charset="0"/>
                <a:ea typeface="Arial" pitchFamily="34" charset="-122"/>
                <a:cs typeface="Arial" pitchFamily="34" charset="-120"/>
              </a:rPr>
              <a:t>Run the first week on the new plan.</a:t>
            </a:r>
            <a:endParaRPr lang="en-US" sz="975" dirty="0"/>
          </a:p>
        </p:txBody>
      </p:sp>
      <p:sp>
        <p:nvSpPr>
          <p:cNvPr id="34" name="Text 32"/>
          <p:cNvSpPr/>
          <p:nvPr/>
        </p:nvSpPr>
        <p:spPr>
          <a:xfrm>
            <a:off x="571500" y="4167188"/>
            <a:ext cx="8321040" cy="214313"/>
          </a:xfrm>
          <a:prstGeom prst="rect">
            <a:avLst/>
          </a:prstGeom>
          <a:noFill/>
          <a:ln/>
        </p:spPr>
        <p:txBody>
          <a:bodyPr wrap="square" lIns="0" tIns="0" rIns="0" bIns="0" rtlCol="0" anchor="t"/>
          <a:lstStyle/>
          <a:p>
            <a:pPr algn="l" indent="0" marL="0">
              <a:lnSpc>
                <a:spcPts val="1688"/>
              </a:lnSpc>
              <a:buNone/>
            </a:pPr>
            <a:r>
              <a:rPr lang="en-US" sz="1125" i="1" dirty="0">
                <a:solidFill>
                  <a:srgbClr val="0A0A0B"/>
                </a:solidFill>
                <a:latin typeface="Georgia" pitchFamily="34" charset="0"/>
                <a:ea typeface="Georgia" pitchFamily="34" charset="-122"/>
                <a:cs typeface="Georgia" pitchFamily="34" charset="-120"/>
              </a:rPr>
              <a:t>Three beds, two watering days, one shared shed — the garden stays in good hands.</a:t>
            </a:r>
            <a:endParaRPr lang="en-US" sz="1125" dirty="0"/>
          </a:p>
        </p:txBody>
      </p:sp>
      <p:sp>
        <p:nvSpPr>
          <p:cNvPr id="35" name="Text 33"/>
          <p:cNvSpPr/>
          <p:nvPr/>
        </p:nvSpPr>
        <p:spPr>
          <a:xfrm>
            <a:off x="571500" y="4714875"/>
            <a:ext cx="1936778"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04 · HANDOFF &amp; NEXT STEPS</a:t>
            </a:r>
            <a:endParaRPr lang="en-US" sz="750" dirty="0"/>
          </a:p>
        </p:txBody>
      </p:sp>
      <p:sp>
        <p:nvSpPr>
          <p:cNvPr id="36" name="Text 34"/>
          <p:cNvSpPr/>
          <p:nvPr/>
        </p:nvSpPr>
        <p:spPr>
          <a:xfrm>
            <a:off x="8199983" y="4714875"/>
            <a:ext cx="387417"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 · —</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Create a five-slide presentation in English for volunteers planning a fictional community garden han</dc:title>
  <dc:subject>PptxGenJS Presentation</dc:subject>
  <dc:creator>GenPPT.ai</dc:creator>
  <cp:lastModifiedBy>GenPPT.ai</cp:lastModifiedBy>
  <cp:revision>1</cp:revision>
  <dcterms:created xsi:type="dcterms:W3CDTF">2026-10-15T19:40:04Z</dcterms:created>
  <dcterms:modified xsi:type="dcterms:W3CDTF">2026-10-15T19:40:04Z</dcterms:modified>
</cp:coreProperties>
</file>