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warmly — this is the onboarding briefing for new volunteers joining the community garden, and today we'll cover exactly three things: the first visit, the weekly handovers, and the decisions that are still open. Emphasize that this is a fictional, original example dated October 15, 2026, and not a report from a real organization, so the focus is on learning the process, not memorizing specific facts. Frame the session's purpose clearly: by the end of this briefing, every new volunteer should feel confident about showing up, knowing their role, and recording their work properly. Keep this slide brief — about one minute — and invite people to hold questions until the final slide, where open items are discussed. Then transition by saying: "Let's start with what's already locked in and confirmed."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on the introduction, this slide shows the parts of the project that are settled, so start by walking through the three garden beds: bed one is dedicated to herbs, bed two to leafy greens, and bed three to seasonal vegetables. Explain that visits are planned for Tuesday and Saturday mornings, and that the very first visit is special — the coordination team will present the beds, show where the tools are stored, and explain the handover log. Highlight the ritual that closes every visit: a short note recording what work was completed, what was observed, and what the next action is — this note is the backbone of continuity between volunteers. Stress that "confirmed" means these points don't need re-discussion; volunteers can rely on them. Transition to the next slide with: "Now that we know the what and when, let's look at who does what."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simplifies the project into three clear roles, so present them one at a time and pause between each. First, the coordination team presents the site and confirms the visit plan — they are the reference point for any structural questions. Second, the volunteer pair works together, returns the tools, and writes the handover log entry, which means shared accountability rather than individual task lists. Third — and this is the step people most often skip — the next pair must read the previous note before starting, because that note is their briefing. Emphasize that this chain of roles is what allows the garden to run smoothly with rotating volunteers who may never meet each other. Transition by saying: "Since the handover log appears in two of these three roles, let's look closely at how to write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operational heart of the briefing, so give it the most time. Walk through the three short fields: "Done" describes the work that actually happened — no plans, no intentions, only facts; "Observed" records what you saw, and crucially, keep the observation separate from any possible explanation; "Next action" names the next check or decision and, importantly, the person responsible for it. Then read the example note aloud: the pair returned the tools and updated bed labels, noticed a missing herb label, and set the next action as asking coordination to confirm the plant's name before replacing anything. Point out why this example works — it resists the temptation to guess which herb it was, and instead routes the uncertainty to the right person. Transition with: "Even with a good log, some things simply aren't decided yet — and that's what we'll look at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close the briefing, be transparent about what remains unresolved: the final volunteer schedule has not been approved, the label replacement budget is undecided, and there is no attendance goal or results measurement in place yet. Make the key point explicit — open decisions are not completed work, and volunteers should not treat them as settled or improvise answers on their own. Explain the closing ritual: each pair explains where the handover log is kept and what must be recorded, which reinforces the habit from the previous slide. Ask every new volunteer to confirm their next visit date directly with the coordination team before leaving today. End on an inviting note: thank them for joining, remind them that the strength of this project is honest, small, and consistent communication, and open the floor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sp>
        <p:nvSpPr>
          <p:cNvPr id="2" name="Text 0"/>
          <p:cNvSpPr/>
          <p:nvPr/>
        </p:nvSpPr>
        <p:spPr>
          <a:xfrm>
            <a:off x="571500" y="571500"/>
            <a:ext cx="1859387"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BRIEFING DE VOLUNTARIADO</a:t>
            </a:r>
            <a:endParaRPr lang="en-US" sz="750" dirty="0"/>
          </a:p>
        </p:txBody>
      </p:sp>
      <p:sp>
        <p:nvSpPr>
          <p:cNvPr id="3" name="Text 1"/>
          <p:cNvSpPr/>
          <p:nvPr/>
        </p:nvSpPr>
        <p:spPr>
          <a:xfrm>
            <a:off x="8051006" y="571500"/>
            <a:ext cx="542354"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01 / 05</a:t>
            </a:r>
            <a:endParaRPr lang="en-US" sz="750" dirty="0"/>
          </a:p>
        </p:txBody>
      </p:sp>
      <p:sp>
        <p:nvSpPr>
          <p:cNvPr id="4" name="Text 2"/>
          <p:cNvSpPr/>
          <p:nvPr/>
        </p:nvSpPr>
        <p:spPr>
          <a:xfrm>
            <a:off x="571500" y="1189286"/>
            <a:ext cx="8321040" cy="123825"/>
          </a:xfrm>
          <a:prstGeom prst="rect">
            <a:avLst/>
          </a:prstGeom>
          <a:noFill/>
          <a:ln/>
        </p:spPr>
        <p:txBody>
          <a:bodyPr wrap="square" lIns="0" tIns="0" rIns="0" bIns="0" rtlCol="0" anchor="t"/>
          <a:lstStyle/>
          <a:p>
            <a:pPr algn="l" indent="0" marL="0">
              <a:buNone/>
            </a:pPr>
            <a:r>
              <a:rPr lang="en-US" sz="825" dirty="0">
                <a:solidFill>
                  <a:srgbClr val="F1EFEA"/>
                </a:solidFill>
                <a:latin typeface="Courier New" pitchFamily="34" charset="0"/>
                <a:ea typeface="Courier New" pitchFamily="34" charset="-122"/>
                <a:cs typeface="Courier New" pitchFamily="34" charset="-120"/>
              </a:rPr>
              <a:t>ENCONTRO DE NOVOS VOLUNTÁRIOS</a:t>
            </a:r>
            <a:endParaRPr lang="en-US" sz="825" dirty="0"/>
          </a:p>
        </p:txBody>
      </p:sp>
      <p:sp>
        <p:nvSpPr>
          <p:cNvPr id="5" name="Text 3"/>
          <p:cNvSpPr/>
          <p:nvPr/>
        </p:nvSpPr>
        <p:spPr>
          <a:xfrm>
            <a:off x="571500" y="1446461"/>
            <a:ext cx="8481060" cy="723900"/>
          </a:xfrm>
          <a:prstGeom prst="rect">
            <a:avLst/>
          </a:prstGeom>
          <a:noFill/>
          <a:ln/>
        </p:spPr>
        <p:txBody>
          <a:bodyPr wrap="none" lIns="0" tIns="0" rIns="0" bIns="0" rtlCol="0" anchor="t"/>
          <a:lstStyle/>
          <a:p>
            <a:pPr algn="l" indent="0" marL="0">
              <a:lnSpc>
                <a:spcPts val="5700"/>
              </a:lnSpc>
              <a:buNone/>
            </a:pPr>
            <a:r>
              <a:rPr lang="en-US" sz="5700" b="1" dirty="0">
                <a:solidFill>
                  <a:srgbClr val="F1EFEA"/>
                </a:solidFill>
                <a:latin typeface="Georgia" pitchFamily="34" charset="0"/>
                <a:ea typeface="Georgia" pitchFamily="34" charset="-122"/>
                <a:cs typeface="Georgia" pitchFamily="34" charset="-120"/>
              </a:rPr>
              <a:t>Jardim Comunitário</a:t>
            </a:r>
            <a:endParaRPr lang="en-US" sz="5700" dirty="0"/>
          </a:p>
        </p:txBody>
      </p:sp>
      <p:sp>
        <p:nvSpPr>
          <p:cNvPr id="6" name="Text 4"/>
          <p:cNvSpPr/>
          <p:nvPr/>
        </p:nvSpPr>
        <p:spPr>
          <a:xfrm>
            <a:off x="571500" y="2322761"/>
            <a:ext cx="8481060" cy="284708"/>
          </a:xfrm>
          <a:prstGeom prst="rect">
            <a:avLst/>
          </a:prstGeom>
          <a:noFill/>
          <a:ln/>
        </p:spPr>
        <p:txBody>
          <a:bodyPr wrap="none" lIns="0" tIns="0" rIns="0" bIns="0" rtlCol="0" anchor="t"/>
          <a:lstStyle/>
          <a:p>
            <a:pPr algn="l" indent="0" marL="0">
              <a:lnSpc>
                <a:spcPts val="2242"/>
              </a:lnSpc>
              <a:buNone/>
            </a:pPr>
            <a:r>
              <a:rPr lang="en-US" sz="1725" i="1" dirty="0">
                <a:solidFill>
                  <a:srgbClr val="F1EFEA"/>
                </a:solidFill>
                <a:latin typeface="Georgia" pitchFamily="34" charset="0"/>
                <a:ea typeface="Georgia" pitchFamily="34" charset="-122"/>
                <a:cs typeface="Georgia" pitchFamily="34" charset="-120"/>
              </a:rPr>
              <a:t>Primeira visita · Repasses semanais · Decisões em aberto</a:t>
            </a:r>
            <a:endParaRPr lang="en-US" sz="1725" dirty="0"/>
          </a:p>
        </p:txBody>
      </p:sp>
      <p:sp>
        <p:nvSpPr>
          <p:cNvPr id="7" name="Text 5"/>
          <p:cNvSpPr/>
          <p:nvPr/>
        </p:nvSpPr>
        <p:spPr>
          <a:xfrm>
            <a:off x="571500" y="2797969"/>
            <a:ext cx="6096000" cy="708571"/>
          </a:xfrm>
          <a:prstGeom prst="rect">
            <a:avLst/>
          </a:prstGeom>
          <a:noFill/>
          <a:ln/>
        </p:spPr>
        <p:txBody>
          <a:bodyPr wrap="square" lIns="0" tIns="0" rIns="0" bIns="0" rtlCol="0" anchor="t"/>
          <a:lstStyle/>
          <a:p>
            <a:pPr algn="l" indent="0" marL="0">
              <a:lnSpc>
                <a:spcPts val="1860"/>
              </a:lnSpc>
              <a:buNone/>
            </a:pPr>
            <a:r>
              <a:rPr lang="en-US" sz="1200" dirty="0">
                <a:solidFill>
                  <a:srgbClr val="F1EFEA"/>
                </a:solidFill>
                <a:latin typeface="Microsoft YaHei" pitchFamily="34" charset="0"/>
                <a:ea typeface="Microsoft YaHei" pitchFamily="34" charset="-122"/>
                <a:cs typeface="Microsoft YaHei" pitchFamily="34" charset="-120"/>
              </a:rPr>
              <a:t>Este briefing prepara novos voluntários para um pequeno jardim comunitário e cobre a primeira visita, os repasses semanais e os itens que ainda precisam de decisão.</a:t>
            </a:r>
            <a:endParaRPr lang="en-US" sz="1200" dirty="0"/>
          </a:p>
        </p:txBody>
      </p:sp>
      <p:sp>
        <p:nvSpPr>
          <p:cNvPr id="8" name="Text 6"/>
          <p:cNvSpPr/>
          <p:nvPr/>
        </p:nvSpPr>
        <p:spPr>
          <a:xfrm>
            <a:off x="571500" y="3754189"/>
            <a:ext cx="609600" cy="19050"/>
          </a:xfrm>
          <a:prstGeom prst="rect">
            <a:avLst/>
          </a:prstGeom>
          <a:solidFill>
            <a:srgbClr val="F1EFEA"/>
          </a:solidFill>
          <a:ln/>
        </p:spPr>
        <p:txBody>
          <a:bodyPr wrap="square" rtlCol="0" anchor="ctr"/>
          <a:lstStyle/>
          <a:p>
            <a:pPr indent="0" marL="0">
              <a:buNone/>
            </a:pPr>
            <a:endParaRPr lang="en-US" dirty="0"/>
          </a:p>
        </p:txBody>
      </p:sp>
      <p:sp>
        <p:nvSpPr>
          <p:cNvPr id="9" name="Text 7"/>
          <p:cNvSpPr/>
          <p:nvPr/>
        </p:nvSpPr>
        <p:spPr>
          <a:xfrm>
            <a:off x="571500" y="3944689"/>
            <a:ext cx="8321040" cy="123825"/>
          </a:xfrm>
          <a:prstGeom prst="rect">
            <a:avLst/>
          </a:prstGeom>
          <a:noFill/>
          <a:ln/>
        </p:spPr>
        <p:txBody>
          <a:bodyPr wrap="square" lIns="0" tIns="0" rIns="0" bIns="0" rtlCol="0" anchor="t"/>
          <a:lstStyle/>
          <a:p>
            <a:pPr algn="l" indent="0" marL="0">
              <a:buNone/>
            </a:pPr>
            <a:r>
              <a:rPr lang="en-US" sz="825" dirty="0">
                <a:solidFill>
                  <a:srgbClr val="F1EFEA"/>
                </a:solidFill>
                <a:latin typeface="Courier New" pitchFamily="34" charset="0"/>
                <a:ea typeface="Courier New" pitchFamily="34" charset="-122"/>
                <a:cs typeface="Courier New" pitchFamily="34" charset="-120"/>
              </a:rPr>
              <a:t>EXEMPLO FICTÍCIO ORIGINAL · 15 DE OUTUBRO DE 2026</a:t>
            </a:r>
            <a:endParaRPr lang="en-US" sz="825" dirty="0"/>
          </a:p>
        </p:txBody>
      </p:sp>
      <p:sp>
        <p:nvSpPr>
          <p:cNvPr id="10" name="Text 8"/>
          <p:cNvSpPr/>
          <p:nvPr/>
        </p:nvSpPr>
        <p:spPr>
          <a:xfrm>
            <a:off x="571500" y="4467225"/>
            <a:ext cx="3170539"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NÃO É UM RELATÓRIO DE UMA ORGANIZAÇÃO REAL</a:t>
            </a:r>
            <a:endParaRPr lang="en-US" sz="750" dirty="0"/>
          </a:p>
        </p:txBody>
      </p:sp>
      <p:sp>
        <p:nvSpPr>
          <p:cNvPr id="11" name="Text 9"/>
          <p:cNvSpPr/>
          <p:nvPr/>
        </p:nvSpPr>
        <p:spPr>
          <a:xfrm>
            <a:off x="7991773" y="4467225"/>
            <a:ext cx="603956"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 2026 —</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1EFEA"/>
        </a:solidFill>
      </p:bgPr>
    </p:bg>
    <p:spTree>
      <p:nvGrpSpPr>
        <p:cNvPr id="1" name=""/>
        <p:cNvGrpSpPr/>
        <p:nvPr/>
      </p:nvGrpSpPr>
      <p:grpSpPr>
        <a:xfrm>
          <a:off x="0" y="0"/>
          <a:ext cx="0" cy="0"/>
          <a:chOff x="0" y="0"/>
          <a:chExt cx="0" cy="0"/>
        </a:xfrm>
      </p:grpSpPr>
      <p:sp>
        <p:nvSpPr>
          <p:cNvPr id="2" name="Text 0"/>
          <p:cNvSpPr/>
          <p:nvPr/>
        </p:nvSpPr>
        <p:spPr>
          <a:xfrm>
            <a:off x="571500" y="571500"/>
            <a:ext cx="2246650"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JARDIM COMUNITÁRIO · BRIEFING</a:t>
            </a:r>
            <a:endParaRPr lang="en-US" sz="750" dirty="0"/>
          </a:p>
        </p:txBody>
      </p:sp>
      <p:sp>
        <p:nvSpPr>
          <p:cNvPr id="3" name="Text 1"/>
          <p:cNvSpPr/>
          <p:nvPr/>
        </p:nvSpPr>
        <p:spPr>
          <a:xfrm>
            <a:off x="8051006" y="571500"/>
            <a:ext cx="542354"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02 / 05</a:t>
            </a:r>
            <a:endParaRPr lang="en-US" sz="750" dirty="0"/>
          </a:p>
        </p:txBody>
      </p:sp>
      <p:sp>
        <p:nvSpPr>
          <p:cNvPr id="4" name="Text 2"/>
          <p:cNvSpPr/>
          <p:nvPr/>
        </p:nvSpPr>
        <p:spPr>
          <a:xfrm>
            <a:off x="571500" y="942975"/>
            <a:ext cx="8321040" cy="123825"/>
          </a:xfrm>
          <a:prstGeom prst="rect">
            <a:avLst/>
          </a:prstGeom>
          <a:noFill/>
          <a:ln/>
        </p:spPr>
        <p:txBody>
          <a:bodyPr wrap="square" lIns="0" tIns="0" rIns="0" bIns="0" rtlCol="0" anchor="t"/>
          <a:lstStyle/>
          <a:p>
            <a:pPr algn="l" indent="0" marL="0">
              <a:buNone/>
            </a:pPr>
            <a:r>
              <a:rPr lang="en-US" sz="825" dirty="0">
                <a:solidFill>
                  <a:srgbClr val="0A0A0B"/>
                </a:solidFill>
                <a:latin typeface="Courier New" pitchFamily="34" charset="0"/>
                <a:ea typeface="Courier New" pitchFamily="34" charset="-122"/>
                <a:cs typeface="Courier New" pitchFamily="34" charset="-120"/>
              </a:rPr>
              <a:t>O QUE JÁ ESTÁ CONFIRMADO</a:t>
            </a:r>
            <a:endParaRPr lang="en-US" sz="825" dirty="0"/>
          </a:p>
        </p:txBody>
      </p:sp>
      <p:sp>
        <p:nvSpPr>
          <p:cNvPr id="5" name="Text 3"/>
          <p:cNvSpPr/>
          <p:nvPr/>
        </p:nvSpPr>
        <p:spPr>
          <a:xfrm>
            <a:off x="571500" y="1181100"/>
            <a:ext cx="8481060" cy="444103"/>
          </a:xfrm>
          <a:prstGeom prst="rect">
            <a:avLst/>
          </a:prstGeom>
          <a:noFill/>
          <a:ln/>
        </p:spPr>
        <p:txBody>
          <a:bodyPr wrap="none" lIns="0" tIns="0" rIns="0" bIns="0" rtlCol="0" anchor="t"/>
          <a:lstStyle/>
          <a:p>
            <a:pPr algn="l" indent="0" marL="0">
              <a:lnSpc>
                <a:spcPts val="3498"/>
              </a:lnSpc>
              <a:buNone/>
            </a:pPr>
            <a:r>
              <a:rPr lang="en-US" sz="3300" b="1" dirty="0">
                <a:solidFill>
                  <a:srgbClr val="0A0A0B"/>
                </a:solidFill>
                <a:latin typeface="Georgia" pitchFamily="34" charset="0"/>
                <a:ea typeface="Georgia" pitchFamily="34" charset="-122"/>
                <a:cs typeface="Georgia" pitchFamily="34" charset="-120"/>
              </a:rPr>
              <a:t>Três canteiros elevados</a:t>
            </a:r>
            <a:endParaRPr lang="en-US" sz="3300" dirty="0"/>
          </a:p>
        </p:txBody>
      </p:sp>
      <p:sp>
        <p:nvSpPr>
          <p:cNvPr id="6" name="Shape 4"/>
          <p:cNvSpPr/>
          <p:nvPr/>
        </p:nvSpPr>
        <p:spPr>
          <a:xfrm>
            <a:off x="571500" y="1896666"/>
            <a:ext cx="2489150" cy="0"/>
          </a:xfrm>
          <a:prstGeom prst="line">
            <a:avLst/>
          </a:prstGeom>
          <a:noFill/>
          <a:ln w="9525">
            <a:solidFill>
              <a:srgbClr val="0A0A0B"/>
            </a:solidFill>
            <a:prstDash val="solid"/>
          </a:ln>
        </p:spPr>
      </p:sp>
      <p:sp>
        <p:nvSpPr>
          <p:cNvPr id="7" name="Text 5"/>
          <p:cNvSpPr/>
          <p:nvPr/>
        </p:nvSpPr>
        <p:spPr>
          <a:xfrm>
            <a:off x="571500" y="2034778"/>
            <a:ext cx="2588716"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CANTEIRO 01</a:t>
            </a:r>
            <a:endParaRPr lang="en-US" sz="750" dirty="0"/>
          </a:p>
        </p:txBody>
      </p:sp>
      <p:sp>
        <p:nvSpPr>
          <p:cNvPr id="8" name="Text 6"/>
          <p:cNvSpPr/>
          <p:nvPr/>
        </p:nvSpPr>
        <p:spPr>
          <a:xfrm>
            <a:off x="571500" y="2234803"/>
            <a:ext cx="2588716" cy="251817"/>
          </a:xfrm>
          <a:prstGeom prst="rect">
            <a:avLst/>
          </a:prstGeom>
          <a:noFill/>
          <a:ln/>
        </p:spPr>
        <p:txBody>
          <a:bodyPr wrap="square" lIns="0" tIns="0" rIns="0" bIns="0" rtlCol="0" anchor="t"/>
          <a:lstStyle/>
          <a:p>
            <a:pPr algn="l" indent="0" marL="0">
              <a:lnSpc>
                <a:spcPts val="1984"/>
              </a:lnSpc>
              <a:buNone/>
            </a:pPr>
            <a:r>
              <a:rPr lang="en-US" sz="1725" b="1" dirty="0">
                <a:solidFill>
                  <a:srgbClr val="0A0A0B"/>
                </a:solidFill>
                <a:latin typeface="Georgia" pitchFamily="34" charset="0"/>
                <a:ea typeface="Georgia" pitchFamily="34" charset="-122"/>
                <a:cs typeface="Georgia" pitchFamily="34" charset="-120"/>
              </a:rPr>
              <a:t>Ervas</a:t>
            </a:r>
            <a:endParaRPr lang="en-US" sz="1725" dirty="0"/>
          </a:p>
        </p:txBody>
      </p:sp>
      <p:sp>
        <p:nvSpPr>
          <p:cNvPr id="9" name="Shape 7"/>
          <p:cNvSpPr/>
          <p:nvPr/>
        </p:nvSpPr>
        <p:spPr>
          <a:xfrm>
            <a:off x="3327350" y="1896666"/>
            <a:ext cx="2489150" cy="0"/>
          </a:xfrm>
          <a:prstGeom prst="line">
            <a:avLst/>
          </a:prstGeom>
          <a:noFill/>
          <a:ln w="9525">
            <a:solidFill>
              <a:srgbClr val="0A0A0B"/>
            </a:solidFill>
            <a:prstDash val="solid"/>
          </a:ln>
        </p:spPr>
      </p:sp>
      <p:sp>
        <p:nvSpPr>
          <p:cNvPr id="10" name="Text 8"/>
          <p:cNvSpPr/>
          <p:nvPr/>
        </p:nvSpPr>
        <p:spPr>
          <a:xfrm>
            <a:off x="3327350" y="2034778"/>
            <a:ext cx="2588716"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CANTEIRO 02</a:t>
            </a:r>
            <a:endParaRPr lang="en-US" sz="750" dirty="0"/>
          </a:p>
        </p:txBody>
      </p:sp>
      <p:sp>
        <p:nvSpPr>
          <p:cNvPr id="11" name="Text 9"/>
          <p:cNvSpPr/>
          <p:nvPr/>
        </p:nvSpPr>
        <p:spPr>
          <a:xfrm>
            <a:off x="3327350" y="2234803"/>
            <a:ext cx="2588716" cy="251817"/>
          </a:xfrm>
          <a:prstGeom prst="rect">
            <a:avLst/>
          </a:prstGeom>
          <a:noFill/>
          <a:ln/>
        </p:spPr>
        <p:txBody>
          <a:bodyPr wrap="square" lIns="0" tIns="0" rIns="0" bIns="0" rtlCol="0" anchor="t"/>
          <a:lstStyle/>
          <a:p>
            <a:pPr algn="l" indent="0" marL="0">
              <a:lnSpc>
                <a:spcPts val="1984"/>
              </a:lnSpc>
              <a:buNone/>
            </a:pPr>
            <a:r>
              <a:rPr lang="en-US" sz="1725" b="1" dirty="0">
                <a:solidFill>
                  <a:srgbClr val="0A0A0B"/>
                </a:solidFill>
                <a:latin typeface="Georgia" pitchFamily="34" charset="0"/>
                <a:ea typeface="Georgia" pitchFamily="34" charset="-122"/>
                <a:cs typeface="Georgia" pitchFamily="34" charset="-120"/>
              </a:rPr>
              <a:t>Folhosas</a:t>
            </a:r>
            <a:endParaRPr lang="en-US" sz="1725" dirty="0"/>
          </a:p>
        </p:txBody>
      </p:sp>
      <p:sp>
        <p:nvSpPr>
          <p:cNvPr id="12" name="Shape 10"/>
          <p:cNvSpPr/>
          <p:nvPr/>
        </p:nvSpPr>
        <p:spPr>
          <a:xfrm>
            <a:off x="6083201" y="1896666"/>
            <a:ext cx="2489299" cy="0"/>
          </a:xfrm>
          <a:prstGeom prst="line">
            <a:avLst/>
          </a:prstGeom>
          <a:noFill/>
          <a:ln w="9525">
            <a:solidFill>
              <a:srgbClr val="0A0A0B"/>
            </a:solidFill>
            <a:prstDash val="solid"/>
          </a:ln>
        </p:spPr>
      </p:sp>
      <p:sp>
        <p:nvSpPr>
          <p:cNvPr id="13" name="Text 11"/>
          <p:cNvSpPr/>
          <p:nvPr/>
        </p:nvSpPr>
        <p:spPr>
          <a:xfrm>
            <a:off x="6083201" y="2034778"/>
            <a:ext cx="2588871"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CANTEIRO 03</a:t>
            </a:r>
            <a:endParaRPr lang="en-US" sz="750" dirty="0"/>
          </a:p>
        </p:txBody>
      </p:sp>
      <p:sp>
        <p:nvSpPr>
          <p:cNvPr id="14" name="Text 12"/>
          <p:cNvSpPr/>
          <p:nvPr/>
        </p:nvSpPr>
        <p:spPr>
          <a:xfrm>
            <a:off x="6083201" y="2234803"/>
            <a:ext cx="2489299" cy="503634"/>
          </a:xfrm>
          <a:prstGeom prst="rect">
            <a:avLst/>
          </a:prstGeom>
          <a:noFill/>
          <a:ln/>
        </p:spPr>
        <p:txBody>
          <a:bodyPr wrap="square" lIns="0" tIns="0" rIns="0" bIns="0" rtlCol="0" anchor="t"/>
          <a:lstStyle/>
          <a:p>
            <a:pPr algn="l" indent="0" marL="0">
              <a:lnSpc>
                <a:spcPts val="1984"/>
              </a:lnSpc>
              <a:buNone/>
            </a:pPr>
            <a:r>
              <a:rPr lang="en-US" sz="1725" b="1" dirty="0">
                <a:solidFill>
                  <a:srgbClr val="0A0A0B"/>
                </a:solidFill>
                <a:latin typeface="Georgia" pitchFamily="34" charset="0"/>
                <a:ea typeface="Georgia" pitchFamily="34" charset="-122"/>
                <a:cs typeface="Georgia" pitchFamily="34" charset="-120"/>
              </a:rPr>
              <a:t>Hortaliças da estação</a:t>
            </a:r>
            <a:endParaRPr lang="en-US" sz="1725" dirty="0"/>
          </a:p>
        </p:txBody>
      </p:sp>
      <p:sp>
        <p:nvSpPr>
          <p:cNvPr id="15" name="Text 13"/>
          <p:cNvSpPr/>
          <p:nvPr/>
        </p:nvSpPr>
        <p:spPr>
          <a:xfrm>
            <a:off x="571500" y="3100388"/>
            <a:ext cx="2588716"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VISITAS PLANEJADAS</a:t>
            </a:r>
            <a:endParaRPr lang="en-US" sz="750" dirty="0"/>
          </a:p>
        </p:txBody>
      </p:sp>
      <p:sp>
        <p:nvSpPr>
          <p:cNvPr id="16" name="Text 14"/>
          <p:cNvSpPr/>
          <p:nvPr/>
        </p:nvSpPr>
        <p:spPr>
          <a:xfrm>
            <a:off x="571500" y="3300413"/>
            <a:ext cx="2588716" cy="239911"/>
          </a:xfrm>
          <a:prstGeom prst="rect">
            <a:avLst/>
          </a:prstGeom>
          <a:noFill/>
          <a:ln/>
        </p:spPr>
        <p:txBody>
          <a:bodyPr wrap="square" lIns="0" tIns="0" rIns="0" bIns="0" rtlCol="0" anchor="t"/>
          <a:lstStyle/>
          <a:p>
            <a:pPr algn="l" indent="0" marL="0">
              <a:lnSpc>
                <a:spcPts val="1890"/>
              </a:lnSpc>
              <a:buNone/>
            </a:pPr>
            <a:r>
              <a:rPr lang="en-US" sz="1575" b="1" dirty="0">
                <a:solidFill>
                  <a:srgbClr val="0A0A0B"/>
                </a:solidFill>
                <a:latin typeface="Georgia" pitchFamily="34" charset="0"/>
                <a:ea typeface="Georgia" pitchFamily="34" charset="-122"/>
                <a:cs typeface="Georgia" pitchFamily="34" charset="-120"/>
              </a:rPr>
              <a:t>Terças e sábados</a:t>
            </a:r>
            <a:endParaRPr lang="en-US" sz="1575" dirty="0"/>
          </a:p>
        </p:txBody>
      </p:sp>
      <p:sp>
        <p:nvSpPr>
          <p:cNvPr id="17" name="Text 15"/>
          <p:cNvSpPr/>
          <p:nvPr/>
        </p:nvSpPr>
        <p:spPr>
          <a:xfrm>
            <a:off x="571500" y="3597473"/>
            <a:ext cx="2588716" cy="199281"/>
          </a:xfrm>
          <a:prstGeom prst="rect">
            <a:avLst/>
          </a:prstGeom>
          <a:noFill/>
          <a:ln/>
        </p:spPr>
        <p:txBody>
          <a:bodyPr wrap="square" lIns="0" tIns="0" rIns="0" bIns="0" rtlCol="0" anchor="t"/>
          <a:lstStyle/>
          <a:p>
            <a:pPr algn="l" indent="0" marL="0">
              <a:lnSpc>
                <a:spcPts val="1569"/>
              </a:lnSpc>
              <a:buNone/>
            </a:pPr>
            <a:r>
              <a:rPr lang="en-US" sz="1013" dirty="0">
                <a:solidFill>
                  <a:srgbClr val="0A0A0B"/>
                </a:solidFill>
                <a:latin typeface="Microsoft YaHei" pitchFamily="34" charset="0"/>
                <a:ea typeface="Microsoft YaHei" pitchFamily="34" charset="-122"/>
                <a:cs typeface="Microsoft YaHei" pitchFamily="34" charset="-120"/>
              </a:rPr>
              <a:t>Pela manhã.</a:t>
            </a:r>
            <a:endParaRPr lang="en-US" sz="1013" dirty="0"/>
          </a:p>
        </p:txBody>
      </p:sp>
      <p:sp>
        <p:nvSpPr>
          <p:cNvPr id="18" name="Text 16"/>
          <p:cNvSpPr/>
          <p:nvPr/>
        </p:nvSpPr>
        <p:spPr>
          <a:xfrm>
            <a:off x="3327350" y="3100388"/>
            <a:ext cx="2588716"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PRIMEIRA VISITA</a:t>
            </a:r>
            <a:endParaRPr lang="en-US" sz="750" dirty="0"/>
          </a:p>
        </p:txBody>
      </p:sp>
      <p:sp>
        <p:nvSpPr>
          <p:cNvPr id="19" name="Text 17"/>
          <p:cNvSpPr/>
          <p:nvPr/>
        </p:nvSpPr>
        <p:spPr>
          <a:xfrm>
            <a:off x="3327350" y="3300413"/>
            <a:ext cx="2489150" cy="797123"/>
          </a:xfrm>
          <a:prstGeom prst="rect">
            <a:avLst/>
          </a:prstGeom>
          <a:noFill/>
          <a:ln/>
        </p:spPr>
        <p:txBody>
          <a:bodyPr wrap="square" lIns="0" tIns="0" rIns="0" bIns="0" rtlCol="0" anchor="t"/>
          <a:lstStyle/>
          <a:p>
            <a:pPr algn="l" indent="0" marL="0">
              <a:lnSpc>
                <a:spcPts val="1569"/>
              </a:lnSpc>
              <a:buNone/>
            </a:pPr>
            <a:r>
              <a:rPr lang="en-US" sz="1013" dirty="0">
                <a:solidFill>
                  <a:srgbClr val="0A0A0B"/>
                </a:solidFill>
                <a:latin typeface="Microsoft YaHei" pitchFamily="34" charset="0"/>
                <a:ea typeface="Microsoft YaHei" pitchFamily="34" charset="-122"/>
                <a:cs typeface="Microsoft YaHei" pitchFamily="34" charset="-120"/>
              </a:rPr>
              <a:t>A coordenação apresenta os canteiros, mostra onde ficam as ferramentas e explica o registro de passagem.</a:t>
            </a:r>
            <a:endParaRPr lang="en-US" sz="1013" dirty="0"/>
          </a:p>
        </p:txBody>
      </p:sp>
      <p:sp>
        <p:nvSpPr>
          <p:cNvPr id="20" name="Text 18"/>
          <p:cNvSpPr/>
          <p:nvPr/>
        </p:nvSpPr>
        <p:spPr>
          <a:xfrm>
            <a:off x="6083201" y="3100388"/>
            <a:ext cx="2588871"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FIM DE CADA VISITA</a:t>
            </a:r>
            <a:endParaRPr lang="en-US" sz="750" dirty="0"/>
          </a:p>
        </p:txBody>
      </p:sp>
      <p:sp>
        <p:nvSpPr>
          <p:cNvPr id="21" name="Text 19"/>
          <p:cNvSpPr/>
          <p:nvPr/>
        </p:nvSpPr>
        <p:spPr>
          <a:xfrm>
            <a:off x="6083201" y="3300413"/>
            <a:ext cx="2489299" cy="398562"/>
          </a:xfrm>
          <a:prstGeom prst="rect">
            <a:avLst/>
          </a:prstGeom>
          <a:noFill/>
          <a:ln/>
        </p:spPr>
        <p:txBody>
          <a:bodyPr wrap="square" lIns="0" tIns="0" rIns="0" bIns="0" rtlCol="0" anchor="t"/>
          <a:lstStyle/>
          <a:p>
            <a:pPr algn="l" indent="0" marL="0">
              <a:lnSpc>
                <a:spcPts val="1569"/>
              </a:lnSpc>
              <a:buNone/>
            </a:pPr>
            <a:r>
              <a:rPr lang="en-US" sz="1013" dirty="0">
                <a:solidFill>
                  <a:srgbClr val="0A0A0B"/>
                </a:solidFill>
                <a:latin typeface="Microsoft YaHei" pitchFamily="34" charset="0"/>
                <a:ea typeface="Microsoft YaHei" pitchFamily="34" charset="-122"/>
                <a:cs typeface="Microsoft YaHei" pitchFamily="34" charset="-120"/>
              </a:rPr>
              <a:t>No fim, registre o trabalho concluído, as observações e a próxima ação.</a:t>
            </a:r>
            <a:endParaRPr lang="en-US" sz="1013" dirty="0"/>
          </a:p>
        </p:txBody>
      </p:sp>
      <p:sp>
        <p:nvSpPr>
          <p:cNvPr id="22" name="Text 20"/>
          <p:cNvSpPr/>
          <p:nvPr/>
        </p:nvSpPr>
        <p:spPr>
          <a:xfrm>
            <a:off x="571500" y="4467225"/>
            <a:ext cx="188724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EXEMPLO FICTÍCIO ORIGINAL</a:t>
            </a:r>
            <a:endParaRPr lang="en-US" sz="750" dirty="0"/>
          </a:p>
        </p:txBody>
      </p:sp>
      <p:sp>
        <p:nvSpPr>
          <p:cNvPr id="23" name="Text 21"/>
          <p:cNvSpPr/>
          <p:nvPr/>
        </p:nvSpPr>
        <p:spPr>
          <a:xfrm>
            <a:off x="8209508" y="4467225"/>
            <a:ext cx="377511"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 · —</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A0B"/>
        </a:solidFill>
      </p:bgPr>
    </p:bg>
    <p:spTree>
      <p:nvGrpSpPr>
        <p:cNvPr id="1" name=""/>
        <p:cNvGrpSpPr/>
        <p:nvPr/>
      </p:nvGrpSpPr>
      <p:grpSpPr>
        <a:xfrm>
          <a:off x="0" y="0"/>
          <a:ext cx="0" cy="0"/>
          <a:chOff x="0" y="0"/>
          <a:chExt cx="0" cy="0"/>
        </a:xfrm>
      </p:grpSpPr>
      <p:sp>
        <p:nvSpPr>
          <p:cNvPr id="2" name="Text 0"/>
          <p:cNvSpPr/>
          <p:nvPr/>
        </p:nvSpPr>
        <p:spPr>
          <a:xfrm>
            <a:off x="571500" y="571500"/>
            <a:ext cx="2246650"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JARDIM COMUNITÁRIO · BRIEFING</a:t>
            </a:r>
            <a:endParaRPr lang="en-US" sz="750" dirty="0"/>
          </a:p>
        </p:txBody>
      </p:sp>
      <p:sp>
        <p:nvSpPr>
          <p:cNvPr id="3" name="Text 1"/>
          <p:cNvSpPr/>
          <p:nvPr/>
        </p:nvSpPr>
        <p:spPr>
          <a:xfrm>
            <a:off x="8051006" y="571500"/>
            <a:ext cx="542354"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03 / 05</a:t>
            </a:r>
            <a:endParaRPr lang="en-US" sz="750" dirty="0"/>
          </a:p>
        </p:txBody>
      </p:sp>
      <p:sp>
        <p:nvSpPr>
          <p:cNvPr id="4" name="Text 2"/>
          <p:cNvSpPr/>
          <p:nvPr/>
        </p:nvSpPr>
        <p:spPr>
          <a:xfrm>
            <a:off x="571500" y="942975"/>
            <a:ext cx="8321040" cy="123825"/>
          </a:xfrm>
          <a:prstGeom prst="rect">
            <a:avLst/>
          </a:prstGeom>
          <a:noFill/>
          <a:ln/>
        </p:spPr>
        <p:txBody>
          <a:bodyPr wrap="square" lIns="0" tIns="0" rIns="0" bIns="0" rtlCol="0" anchor="t"/>
          <a:lstStyle/>
          <a:p>
            <a:pPr algn="l" indent="0" marL="0">
              <a:buNone/>
            </a:pPr>
            <a:r>
              <a:rPr lang="en-US" sz="825" dirty="0">
                <a:solidFill>
                  <a:srgbClr val="F1EFEA"/>
                </a:solidFill>
                <a:latin typeface="Courier New" pitchFamily="34" charset="0"/>
                <a:ea typeface="Courier New" pitchFamily="34" charset="-122"/>
                <a:cs typeface="Courier New" pitchFamily="34" charset="-120"/>
              </a:rPr>
              <a:t>QUEM FAZ O QUÊ</a:t>
            </a:r>
            <a:endParaRPr lang="en-US" sz="825" dirty="0"/>
          </a:p>
        </p:txBody>
      </p:sp>
      <p:sp>
        <p:nvSpPr>
          <p:cNvPr id="5" name="Text 3"/>
          <p:cNvSpPr/>
          <p:nvPr/>
        </p:nvSpPr>
        <p:spPr>
          <a:xfrm>
            <a:off x="571500" y="1181100"/>
            <a:ext cx="8481060" cy="444103"/>
          </a:xfrm>
          <a:prstGeom prst="rect">
            <a:avLst/>
          </a:prstGeom>
          <a:noFill/>
          <a:ln/>
        </p:spPr>
        <p:txBody>
          <a:bodyPr wrap="none" lIns="0" tIns="0" rIns="0" bIns="0" rtlCol="0" anchor="t"/>
          <a:lstStyle/>
          <a:p>
            <a:pPr algn="l" indent="0" marL="0">
              <a:lnSpc>
                <a:spcPts val="3498"/>
              </a:lnSpc>
              <a:buNone/>
            </a:pPr>
            <a:r>
              <a:rPr lang="en-US" sz="3300" b="1" dirty="0">
                <a:solidFill>
                  <a:srgbClr val="F1EFEA"/>
                </a:solidFill>
                <a:latin typeface="Georgia" pitchFamily="34" charset="0"/>
                <a:ea typeface="Georgia" pitchFamily="34" charset="-122"/>
                <a:cs typeface="Georgia" pitchFamily="34" charset="-120"/>
              </a:rPr>
              <a:t>Três papéis</a:t>
            </a:r>
            <a:endParaRPr lang="en-US" sz="3300" dirty="0"/>
          </a:p>
        </p:txBody>
      </p:sp>
      <p:sp>
        <p:nvSpPr>
          <p:cNvPr id="6" name="Shape 4"/>
          <p:cNvSpPr/>
          <p:nvPr/>
        </p:nvSpPr>
        <p:spPr>
          <a:xfrm>
            <a:off x="571500" y="1934766"/>
            <a:ext cx="8001000" cy="0"/>
          </a:xfrm>
          <a:prstGeom prst="line">
            <a:avLst/>
          </a:prstGeom>
          <a:noFill/>
          <a:ln w="9525">
            <a:solidFill>
              <a:srgbClr val="F1EFEA"/>
            </a:solidFill>
            <a:prstDash val="solid"/>
          </a:ln>
        </p:spPr>
      </p:sp>
      <p:sp>
        <p:nvSpPr>
          <p:cNvPr id="7" name="Text 5"/>
          <p:cNvSpPr/>
          <p:nvPr/>
        </p:nvSpPr>
        <p:spPr>
          <a:xfrm>
            <a:off x="571500" y="2249091"/>
            <a:ext cx="554736" cy="171450"/>
          </a:xfrm>
          <a:prstGeom prst="rect">
            <a:avLst/>
          </a:prstGeom>
          <a:noFill/>
          <a:ln/>
        </p:spPr>
        <p:txBody>
          <a:bodyPr wrap="square" lIns="0" tIns="0" rIns="0" bIns="0" rtlCol="0" anchor="t"/>
          <a:lstStyle/>
          <a:p>
            <a:pPr algn="l" indent="0" marL="0">
              <a:buNone/>
            </a:pPr>
            <a:r>
              <a:rPr lang="en-US" sz="1125" i="1" dirty="0">
                <a:solidFill>
                  <a:srgbClr val="F1EFEA"/>
                </a:solidFill>
                <a:latin typeface="Georgia" pitchFamily="34" charset="0"/>
                <a:ea typeface="Georgia" pitchFamily="34" charset="-122"/>
                <a:cs typeface="Georgia" pitchFamily="34" charset="-120"/>
              </a:rPr>
              <a:t>01</a:t>
            </a:r>
            <a:endParaRPr lang="en-US" sz="1125" dirty="0"/>
          </a:p>
        </p:txBody>
      </p:sp>
      <p:sp>
        <p:nvSpPr>
          <p:cNvPr id="8" name="Text 6"/>
          <p:cNvSpPr/>
          <p:nvPr/>
        </p:nvSpPr>
        <p:spPr>
          <a:xfrm>
            <a:off x="1352550" y="2209056"/>
            <a:ext cx="2476500" cy="251371"/>
          </a:xfrm>
          <a:prstGeom prst="rect">
            <a:avLst/>
          </a:prstGeom>
          <a:noFill/>
          <a:ln/>
        </p:spPr>
        <p:txBody>
          <a:bodyPr wrap="square" lIns="0" tIns="0" rIns="0" bIns="0" rtlCol="0" anchor="t"/>
          <a:lstStyle/>
          <a:p>
            <a:pPr algn="l" indent="0" marL="0">
              <a:lnSpc>
                <a:spcPts val="1980"/>
              </a:lnSpc>
              <a:buNone/>
            </a:pPr>
            <a:r>
              <a:rPr lang="en-US" sz="1650" b="1" dirty="0">
                <a:solidFill>
                  <a:srgbClr val="F1EFEA"/>
                </a:solidFill>
                <a:latin typeface="Georgia" pitchFamily="34" charset="0"/>
                <a:ea typeface="Georgia" pitchFamily="34" charset="-122"/>
                <a:cs typeface="Georgia" pitchFamily="34" charset="-120"/>
              </a:rPr>
              <a:t>Coordenação</a:t>
            </a:r>
            <a:endParaRPr lang="en-US" sz="1650" dirty="0"/>
          </a:p>
        </p:txBody>
      </p:sp>
      <p:sp>
        <p:nvSpPr>
          <p:cNvPr id="9" name="Text 7"/>
          <p:cNvSpPr/>
          <p:nvPr/>
        </p:nvSpPr>
        <p:spPr>
          <a:xfrm>
            <a:off x="3981450" y="2227659"/>
            <a:ext cx="4774692" cy="214313"/>
          </a:xfrm>
          <a:prstGeom prst="rect">
            <a:avLst/>
          </a:prstGeom>
          <a:noFill/>
          <a:ln/>
        </p:spPr>
        <p:txBody>
          <a:bodyPr wrap="square" lIns="0" tIns="0" rIns="0" bIns="0" rtlCol="0" anchor="t"/>
          <a:lstStyle/>
          <a:p>
            <a:pPr algn="l" indent="0" marL="0">
              <a:lnSpc>
                <a:spcPts val="1688"/>
              </a:lnSpc>
              <a:buNone/>
            </a:pPr>
            <a:r>
              <a:rPr lang="en-US" sz="1125" dirty="0">
                <a:solidFill>
                  <a:srgbClr val="F1EFEA"/>
                </a:solidFill>
                <a:latin typeface="Microsoft YaHei" pitchFamily="34" charset="0"/>
                <a:ea typeface="Microsoft YaHei" pitchFamily="34" charset="-122"/>
                <a:cs typeface="Microsoft YaHei" pitchFamily="34" charset="-120"/>
              </a:rPr>
              <a:t>Apresenta o local e confirma o plano de visitas.</a:t>
            </a:r>
            <a:endParaRPr lang="en-US" sz="1125" dirty="0"/>
          </a:p>
        </p:txBody>
      </p:sp>
      <p:sp>
        <p:nvSpPr>
          <p:cNvPr id="10" name="Shape 8"/>
          <p:cNvSpPr/>
          <p:nvPr/>
        </p:nvSpPr>
        <p:spPr>
          <a:xfrm>
            <a:off x="571500" y="2734866"/>
            <a:ext cx="8001000" cy="0"/>
          </a:xfrm>
          <a:prstGeom prst="line">
            <a:avLst/>
          </a:prstGeom>
          <a:noFill/>
          <a:ln w="9525">
            <a:solidFill>
              <a:srgbClr val="F1EFEA"/>
            </a:solidFill>
            <a:prstDash val="solid"/>
          </a:ln>
        </p:spPr>
      </p:sp>
      <p:sp>
        <p:nvSpPr>
          <p:cNvPr id="11" name="Text 9"/>
          <p:cNvSpPr/>
          <p:nvPr/>
        </p:nvSpPr>
        <p:spPr>
          <a:xfrm>
            <a:off x="571500" y="3049191"/>
            <a:ext cx="554736" cy="171450"/>
          </a:xfrm>
          <a:prstGeom prst="rect">
            <a:avLst/>
          </a:prstGeom>
          <a:noFill/>
          <a:ln/>
        </p:spPr>
        <p:txBody>
          <a:bodyPr wrap="square" lIns="0" tIns="0" rIns="0" bIns="0" rtlCol="0" anchor="t"/>
          <a:lstStyle/>
          <a:p>
            <a:pPr algn="l" indent="0" marL="0">
              <a:buNone/>
            </a:pPr>
            <a:r>
              <a:rPr lang="en-US" sz="1125" i="1" dirty="0">
                <a:solidFill>
                  <a:srgbClr val="F1EFEA"/>
                </a:solidFill>
                <a:latin typeface="Georgia" pitchFamily="34" charset="0"/>
                <a:ea typeface="Georgia" pitchFamily="34" charset="-122"/>
                <a:cs typeface="Georgia" pitchFamily="34" charset="-120"/>
              </a:rPr>
              <a:t>02</a:t>
            </a:r>
            <a:endParaRPr lang="en-US" sz="1125" dirty="0"/>
          </a:p>
        </p:txBody>
      </p:sp>
      <p:sp>
        <p:nvSpPr>
          <p:cNvPr id="12" name="Text 10"/>
          <p:cNvSpPr/>
          <p:nvPr/>
        </p:nvSpPr>
        <p:spPr>
          <a:xfrm>
            <a:off x="1352550" y="3009156"/>
            <a:ext cx="2476500" cy="251371"/>
          </a:xfrm>
          <a:prstGeom prst="rect">
            <a:avLst/>
          </a:prstGeom>
          <a:noFill/>
          <a:ln/>
        </p:spPr>
        <p:txBody>
          <a:bodyPr wrap="square" lIns="0" tIns="0" rIns="0" bIns="0" rtlCol="0" anchor="t"/>
          <a:lstStyle/>
          <a:p>
            <a:pPr algn="l" indent="0" marL="0">
              <a:lnSpc>
                <a:spcPts val="1980"/>
              </a:lnSpc>
              <a:buNone/>
            </a:pPr>
            <a:r>
              <a:rPr lang="en-US" sz="1650" b="1" dirty="0">
                <a:solidFill>
                  <a:srgbClr val="F1EFEA"/>
                </a:solidFill>
                <a:latin typeface="Georgia" pitchFamily="34" charset="0"/>
                <a:ea typeface="Georgia" pitchFamily="34" charset="-122"/>
                <a:cs typeface="Georgia" pitchFamily="34" charset="-120"/>
              </a:rPr>
              <a:t>Dupla voluntária</a:t>
            </a:r>
            <a:endParaRPr lang="en-US" sz="1650" dirty="0"/>
          </a:p>
        </p:txBody>
      </p:sp>
      <p:sp>
        <p:nvSpPr>
          <p:cNvPr id="13" name="Text 11"/>
          <p:cNvSpPr/>
          <p:nvPr/>
        </p:nvSpPr>
        <p:spPr>
          <a:xfrm>
            <a:off x="3981450" y="2920603"/>
            <a:ext cx="4591050" cy="428625"/>
          </a:xfrm>
          <a:prstGeom prst="rect">
            <a:avLst/>
          </a:prstGeom>
          <a:noFill/>
          <a:ln/>
        </p:spPr>
        <p:txBody>
          <a:bodyPr wrap="square" lIns="0" tIns="0" rIns="0" bIns="0" rtlCol="0" anchor="t"/>
          <a:lstStyle/>
          <a:p>
            <a:pPr algn="l" indent="0" marL="0">
              <a:lnSpc>
                <a:spcPts val="1688"/>
              </a:lnSpc>
              <a:buNone/>
            </a:pPr>
            <a:r>
              <a:rPr lang="en-US" sz="1125" dirty="0">
                <a:solidFill>
                  <a:srgbClr val="F1EFEA"/>
                </a:solidFill>
                <a:latin typeface="Microsoft YaHei" pitchFamily="34" charset="0"/>
                <a:ea typeface="Microsoft YaHei" pitchFamily="34" charset="-122"/>
                <a:cs typeface="Microsoft YaHei" pitchFamily="34" charset="-120"/>
              </a:rPr>
              <a:t>Trabalha junta, devolve as ferramentas e faz o registro de passagem.</a:t>
            </a:r>
            <a:endParaRPr lang="en-US" sz="1125" dirty="0"/>
          </a:p>
        </p:txBody>
      </p:sp>
      <p:sp>
        <p:nvSpPr>
          <p:cNvPr id="14" name="Shape 12"/>
          <p:cNvSpPr/>
          <p:nvPr/>
        </p:nvSpPr>
        <p:spPr>
          <a:xfrm>
            <a:off x="571500" y="3534966"/>
            <a:ext cx="8001000" cy="0"/>
          </a:xfrm>
          <a:prstGeom prst="line">
            <a:avLst/>
          </a:prstGeom>
          <a:noFill/>
          <a:ln w="9525">
            <a:solidFill>
              <a:srgbClr val="F1EFEA"/>
            </a:solidFill>
            <a:prstDash val="solid"/>
          </a:ln>
        </p:spPr>
      </p:sp>
      <p:sp>
        <p:nvSpPr>
          <p:cNvPr id="15" name="Shape 13"/>
          <p:cNvSpPr/>
          <p:nvPr/>
        </p:nvSpPr>
        <p:spPr>
          <a:xfrm>
            <a:off x="571500" y="4325541"/>
            <a:ext cx="8001000" cy="0"/>
          </a:xfrm>
          <a:prstGeom prst="line">
            <a:avLst/>
          </a:prstGeom>
          <a:noFill/>
          <a:ln w="9525">
            <a:solidFill>
              <a:srgbClr val="F1EFEA"/>
            </a:solidFill>
            <a:prstDash val="solid"/>
          </a:ln>
        </p:spPr>
      </p:sp>
      <p:sp>
        <p:nvSpPr>
          <p:cNvPr id="16" name="Text 14"/>
          <p:cNvSpPr/>
          <p:nvPr/>
        </p:nvSpPr>
        <p:spPr>
          <a:xfrm>
            <a:off x="571500" y="3844528"/>
            <a:ext cx="554736" cy="171450"/>
          </a:xfrm>
          <a:prstGeom prst="rect">
            <a:avLst/>
          </a:prstGeom>
          <a:noFill/>
          <a:ln/>
        </p:spPr>
        <p:txBody>
          <a:bodyPr wrap="square" lIns="0" tIns="0" rIns="0" bIns="0" rtlCol="0" anchor="t"/>
          <a:lstStyle/>
          <a:p>
            <a:pPr algn="l" indent="0" marL="0">
              <a:buNone/>
            </a:pPr>
            <a:r>
              <a:rPr lang="en-US" sz="1125" i="1" dirty="0">
                <a:solidFill>
                  <a:srgbClr val="F1EFEA"/>
                </a:solidFill>
                <a:latin typeface="Georgia" pitchFamily="34" charset="0"/>
                <a:ea typeface="Georgia" pitchFamily="34" charset="-122"/>
                <a:cs typeface="Georgia" pitchFamily="34" charset="-120"/>
              </a:rPr>
              <a:t>03</a:t>
            </a:r>
            <a:endParaRPr lang="en-US" sz="1125" dirty="0"/>
          </a:p>
        </p:txBody>
      </p:sp>
      <p:sp>
        <p:nvSpPr>
          <p:cNvPr id="17" name="Text 15"/>
          <p:cNvSpPr/>
          <p:nvPr/>
        </p:nvSpPr>
        <p:spPr>
          <a:xfrm>
            <a:off x="1352550" y="3804493"/>
            <a:ext cx="2476500" cy="251371"/>
          </a:xfrm>
          <a:prstGeom prst="rect">
            <a:avLst/>
          </a:prstGeom>
          <a:noFill/>
          <a:ln/>
        </p:spPr>
        <p:txBody>
          <a:bodyPr wrap="square" lIns="0" tIns="0" rIns="0" bIns="0" rtlCol="0" anchor="t"/>
          <a:lstStyle/>
          <a:p>
            <a:pPr algn="l" indent="0" marL="0">
              <a:lnSpc>
                <a:spcPts val="1980"/>
              </a:lnSpc>
              <a:buNone/>
            </a:pPr>
            <a:r>
              <a:rPr lang="en-US" sz="1650" b="1" dirty="0">
                <a:solidFill>
                  <a:srgbClr val="F1EFEA"/>
                </a:solidFill>
                <a:latin typeface="Georgia" pitchFamily="34" charset="0"/>
                <a:ea typeface="Georgia" pitchFamily="34" charset="-122"/>
                <a:cs typeface="Georgia" pitchFamily="34" charset="-120"/>
              </a:rPr>
              <a:t>Próxima dupla</a:t>
            </a:r>
            <a:endParaRPr lang="en-US" sz="1650" dirty="0"/>
          </a:p>
        </p:txBody>
      </p:sp>
      <p:sp>
        <p:nvSpPr>
          <p:cNvPr id="18" name="Text 16"/>
          <p:cNvSpPr/>
          <p:nvPr/>
        </p:nvSpPr>
        <p:spPr>
          <a:xfrm>
            <a:off x="3981450" y="3823097"/>
            <a:ext cx="4774692" cy="214313"/>
          </a:xfrm>
          <a:prstGeom prst="rect">
            <a:avLst/>
          </a:prstGeom>
          <a:noFill/>
          <a:ln/>
        </p:spPr>
        <p:txBody>
          <a:bodyPr wrap="square" lIns="0" tIns="0" rIns="0" bIns="0" rtlCol="0" anchor="t"/>
          <a:lstStyle/>
          <a:p>
            <a:pPr algn="l" indent="0" marL="0">
              <a:lnSpc>
                <a:spcPts val="1688"/>
              </a:lnSpc>
              <a:buNone/>
            </a:pPr>
            <a:r>
              <a:rPr lang="en-US" sz="1125" dirty="0">
                <a:solidFill>
                  <a:srgbClr val="F1EFEA"/>
                </a:solidFill>
                <a:latin typeface="Microsoft YaHei" pitchFamily="34" charset="0"/>
                <a:ea typeface="Microsoft YaHei" pitchFamily="34" charset="-122"/>
                <a:cs typeface="Microsoft YaHei" pitchFamily="34" charset="-120"/>
              </a:rPr>
              <a:t>Lê a nota anterior antes de começar.</a:t>
            </a:r>
            <a:endParaRPr lang="en-US" sz="1125" dirty="0"/>
          </a:p>
        </p:txBody>
      </p:sp>
      <p:sp>
        <p:nvSpPr>
          <p:cNvPr id="19" name="Text 17"/>
          <p:cNvSpPr/>
          <p:nvPr/>
        </p:nvSpPr>
        <p:spPr>
          <a:xfrm>
            <a:off x="571500" y="4482703"/>
            <a:ext cx="1887248"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EXEMPLO FICTÍCIO ORIGINAL</a:t>
            </a:r>
            <a:endParaRPr lang="en-US" sz="750" dirty="0"/>
          </a:p>
        </p:txBody>
      </p:sp>
      <p:sp>
        <p:nvSpPr>
          <p:cNvPr id="20" name="Text 18"/>
          <p:cNvSpPr/>
          <p:nvPr/>
        </p:nvSpPr>
        <p:spPr>
          <a:xfrm>
            <a:off x="8209508" y="4482703"/>
            <a:ext cx="377511"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 · —</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1EFEA"/>
        </a:solidFill>
      </p:bgPr>
    </p:bg>
    <p:spTree>
      <p:nvGrpSpPr>
        <p:cNvPr id="1" name=""/>
        <p:cNvGrpSpPr/>
        <p:nvPr/>
      </p:nvGrpSpPr>
      <p:grpSpPr>
        <a:xfrm>
          <a:off x="0" y="0"/>
          <a:ext cx="0" cy="0"/>
          <a:chOff x="0" y="0"/>
          <a:chExt cx="0" cy="0"/>
        </a:xfrm>
      </p:grpSpPr>
      <p:sp>
        <p:nvSpPr>
          <p:cNvPr id="2" name="Text 0"/>
          <p:cNvSpPr/>
          <p:nvPr/>
        </p:nvSpPr>
        <p:spPr>
          <a:xfrm>
            <a:off x="571500" y="571500"/>
            <a:ext cx="2246650"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JARDIM COMUNITÁRIO · BRIEFING</a:t>
            </a:r>
            <a:endParaRPr lang="en-US" sz="750" dirty="0"/>
          </a:p>
        </p:txBody>
      </p:sp>
      <p:sp>
        <p:nvSpPr>
          <p:cNvPr id="3" name="Text 1"/>
          <p:cNvSpPr/>
          <p:nvPr/>
        </p:nvSpPr>
        <p:spPr>
          <a:xfrm>
            <a:off x="8051006" y="571500"/>
            <a:ext cx="542354"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04 / 05</a:t>
            </a:r>
            <a:endParaRPr lang="en-US" sz="750" dirty="0"/>
          </a:p>
        </p:txBody>
      </p:sp>
      <p:sp>
        <p:nvSpPr>
          <p:cNvPr id="4" name="Text 2"/>
          <p:cNvSpPr/>
          <p:nvPr/>
        </p:nvSpPr>
        <p:spPr>
          <a:xfrm>
            <a:off x="571500" y="885825"/>
            <a:ext cx="8321040" cy="123825"/>
          </a:xfrm>
          <a:prstGeom prst="rect">
            <a:avLst/>
          </a:prstGeom>
          <a:noFill/>
          <a:ln/>
        </p:spPr>
        <p:txBody>
          <a:bodyPr wrap="square" lIns="0" tIns="0" rIns="0" bIns="0" rtlCol="0" anchor="t"/>
          <a:lstStyle/>
          <a:p>
            <a:pPr algn="l" indent="0" marL="0">
              <a:buNone/>
            </a:pPr>
            <a:r>
              <a:rPr lang="en-US" sz="825" dirty="0">
                <a:solidFill>
                  <a:srgbClr val="0A0A0B"/>
                </a:solidFill>
                <a:latin typeface="Courier New" pitchFamily="34" charset="0"/>
                <a:ea typeface="Courier New" pitchFamily="34" charset="-122"/>
                <a:cs typeface="Courier New" pitchFamily="34" charset="-120"/>
              </a:rPr>
              <a:t>REGISTRO DE PASSAGEM · AGIR SEM ADIVINHAR</a:t>
            </a:r>
            <a:endParaRPr lang="en-US" sz="825" dirty="0"/>
          </a:p>
        </p:txBody>
      </p:sp>
      <p:sp>
        <p:nvSpPr>
          <p:cNvPr id="5" name="Text 3"/>
          <p:cNvSpPr/>
          <p:nvPr/>
        </p:nvSpPr>
        <p:spPr>
          <a:xfrm>
            <a:off x="571500" y="1104900"/>
            <a:ext cx="8481060" cy="444103"/>
          </a:xfrm>
          <a:prstGeom prst="rect">
            <a:avLst/>
          </a:prstGeom>
          <a:noFill/>
          <a:ln/>
        </p:spPr>
        <p:txBody>
          <a:bodyPr wrap="none" lIns="0" tIns="0" rIns="0" bIns="0" rtlCol="0" anchor="t"/>
          <a:lstStyle/>
          <a:p>
            <a:pPr algn="l" indent="0" marL="0">
              <a:lnSpc>
                <a:spcPts val="3498"/>
              </a:lnSpc>
              <a:buNone/>
            </a:pPr>
            <a:r>
              <a:rPr lang="en-US" sz="3300" b="1" dirty="0">
                <a:solidFill>
                  <a:srgbClr val="0A0A0B"/>
                </a:solidFill>
                <a:latin typeface="Georgia" pitchFamily="34" charset="0"/>
                <a:ea typeface="Georgia" pitchFamily="34" charset="-122"/>
                <a:cs typeface="Georgia" pitchFamily="34" charset="-120"/>
              </a:rPr>
              <a:t>Três campos curtos</a:t>
            </a:r>
            <a:endParaRPr lang="en-US" sz="3300" dirty="0"/>
          </a:p>
        </p:txBody>
      </p:sp>
      <p:sp>
        <p:nvSpPr>
          <p:cNvPr id="6" name="Shape 4"/>
          <p:cNvSpPr/>
          <p:nvPr/>
        </p:nvSpPr>
        <p:spPr>
          <a:xfrm>
            <a:off x="571500" y="1763316"/>
            <a:ext cx="2489150" cy="0"/>
          </a:xfrm>
          <a:prstGeom prst="line">
            <a:avLst/>
          </a:prstGeom>
          <a:noFill/>
          <a:ln w="9525">
            <a:solidFill>
              <a:srgbClr val="0A0A0B"/>
            </a:solidFill>
            <a:prstDash val="solid"/>
          </a:ln>
        </p:spPr>
      </p:sp>
      <p:sp>
        <p:nvSpPr>
          <p:cNvPr id="7" name="Text 5"/>
          <p:cNvSpPr/>
          <p:nvPr/>
        </p:nvSpPr>
        <p:spPr>
          <a:xfrm>
            <a:off x="571500" y="1891903"/>
            <a:ext cx="2588716" cy="152400"/>
          </a:xfrm>
          <a:prstGeom prst="rect">
            <a:avLst/>
          </a:prstGeom>
          <a:noFill/>
          <a:ln/>
        </p:spPr>
        <p:txBody>
          <a:bodyPr wrap="square" lIns="0" tIns="0" rIns="0" bIns="0" rtlCol="0" anchor="t"/>
          <a:lstStyle/>
          <a:p>
            <a:pPr algn="l" indent="0" marL="0">
              <a:buNone/>
            </a:pPr>
            <a:r>
              <a:rPr lang="en-US" sz="1050" i="1" dirty="0">
                <a:solidFill>
                  <a:srgbClr val="0A0A0B"/>
                </a:solidFill>
                <a:latin typeface="Georgia" pitchFamily="34" charset="0"/>
                <a:ea typeface="Georgia" pitchFamily="34" charset="-122"/>
                <a:cs typeface="Georgia" pitchFamily="34" charset="-120"/>
              </a:rPr>
              <a:t>01</a:t>
            </a:r>
            <a:endParaRPr lang="en-US" sz="1050" dirty="0"/>
          </a:p>
        </p:txBody>
      </p:sp>
      <p:sp>
        <p:nvSpPr>
          <p:cNvPr id="8" name="Text 6"/>
          <p:cNvSpPr/>
          <p:nvPr/>
        </p:nvSpPr>
        <p:spPr>
          <a:xfrm>
            <a:off x="571500" y="2120503"/>
            <a:ext cx="2588716" cy="190500"/>
          </a:xfrm>
          <a:prstGeom prst="rect">
            <a:avLst/>
          </a:prstGeom>
          <a:noFill/>
          <a:ln/>
        </p:spPr>
        <p:txBody>
          <a:bodyPr wrap="square" lIns="0" tIns="0" rIns="0" bIns="0" rtlCol="0" anchor="t"/>
          <a:lstStyle/>
          <a:p>
            <a:pPr algn="l" indent="0" marL="0">
              <a:buNone/>
            </a:pPr>
            <a:r>
              <a:rPr lang="en-US" sz="1275" b="1" dirty="0">
                <a:solidFill>
                  <a:srgbClr val="0A0A0B"/>
                </a:solidFill>
                <a:latin typeface="Microsoft YaHei" pitchFamily="34" charset="0"/>
                <a:ea typeface="Microsoft YaHei" pitchFamily="34" charset="-122"/>
                <a:cs typeface="Microsoft YaHei" pitchFamily="34" charset="-120"/>
              </a:rPr>
              <a:t>Concluído</a:t>
            </a:r>
            <a:endParaRPr lang="en-US" sz="1275" dirty="0"/>
          </a:p>
        </p:txBody>
      </p:sp>
      <p:sp>
        <p:nvSpPr>
          <p:cNvPr id="9" name="Text 7"/>
          <p:cNvSpPr/>
          <p:nvPr/>
        </p:nvSpPr>
        <p:spPr>
          <a:xfrm>
            <a:off x="571500" y="2368153"/>
            <a:ext cx="2489150" cy="385763"/>
          </a:xfrm>
          <a:prstGeom prst="rect">
            <a:avLst/>
          </a:prstGeom>
          <a:noFill/>
          <a:ln/>
        </p:spPr>
        <p:txBody>
          <a:bodyPr wrap="square" lIns="0" tIns="0" rIns="0" bIns="0" rtlCol="0" anchor="t"/>
          <a:lstStyle/>
          <a:p>
            <a:pPr algn="l" indent="0" marL="0">
              <a:lnSpc>
                <a:spcPts val="1519"/>
              </a:lnSpc>
              <a:buNone/>
            </a:pPr>
            <a:r>
              <a:rPr lang="en-US" sz="1013" dirty="0">
                <a:solidFill>
                  <a:srgbClr val="0A0A0B"/>
                </a:solidFill>
                <a:latin typeface="Microsoft YaHei" pitchFamily="34" charset="0"/>
                <a:ea typeface="Microsoft YaHei" pitchFamily="34" charset="-122"/>
                <a:cs typeface="Microsoft YaHei" pitchFamily="34" charset="-120"/>
              </a:rPr>
              <a:t>Descreva o trabalho que realmente aconteceu.</a:t>
            </a:r>
            <a:endParaRPr lang="en-US" sz="1013" dirty="0"/>
          </a:p>
        </p:txBody>
      </p:sp>
      <p:sp>
        <p:nvSpPr>
          <p:cNvPr id="10" name="Shape 8"/>
          <p:cNvSpPr/>
          <p:nvPr/>
        </p:nvSpPr>
        <p:spPr>
          <a:xfrm>
            <a:off x="3327350" y="1763316"/>
            <a:ext cx="2489150" cy="0"/>
          </a:xfrm>
          <a:prstGeom prst="line">
            <a:avLst/>
          </a:prstGeom>
          <a:noFill/>
          <a:ln w="9525">
            <a:solidFill>
              <a:srgbClr val="0A0A0B"/>
            </a:solidFill>
            <a:prstDash val="solid"/>
          </a:ln>
        </p:spPr>
      </p:sp>
      <p:sp>
        <p:nvSpPr>
          <p:cNvPr id="11" name="Text 9"/>
          <p:cNvSpPr/>
          <p:nvPr/>
        </p:nvSpPr>
        <p:spPr>
          <a:xfrm>
            <a:off x="3327350" y="1891903"/>
            <a:ext cx="2588716" cy="152400"/>
          </a:xfrm>
          <a:prstGeom prst="rect">
            <a:avLst/>
          </a:prstGeom>
          <a:noFill/>
          <a:ln/>
        </p:spPr>
        <p:txBody>
          <a:bodyPr wrap="square" lIns="0" tIns="0" rIns="0" bIns="0" rtlCol="0" anchor="t"/>
          <a:lstStyle/>
          <a:p>
            <a:pPr algn="l" indent="0" marL="0">
              <a:buNone/>
            </a:pPr>
            <a:r>
              <a:rPr lang="en-US" sz="1050" i="1" dirty="0">
                <a:solidFill>
                  <a:srgbClr val="0A0A0B"/>
                </a:solidFill>
                <a:latin typeface="Georgia" pitchFamily="34" charset="0"/>
                <a:ea typeface="Georgia" pitchFamily="34" charset="-122"/>
                <a:cs typeface="Georgia" pitchFamily="34" charset="-120"/>
              </a:rPr>
              <a:t>02</a:t>
            </a:r>
            <a:endParaRPr lang="en-US" sz="1050" dirty="0"/>
          </a:p>
        </p:txBody>
      </p:sp>
      <p:sp>
        <p:nvSpPr>
          <p:cNvPr id="12" name="Text 10"/>
          <p:cNvSpPr/>
          <p:nvPr/>
        </p:nvSpPr>
        <p:spPr>
          <a:xfrm>
            <a:off x="3327350" y="2120503"/>
            <a:ext cx="2588716" cy="190500"/>
          </a:xfrm>
          <a:prstGeom prst="rect">
            <a:avLst/>
          </a:prstGeom>
          <a:noFill/>
          <a:ln/>
        </p:spPr>
        <p:txBody>
          <a:bodyPr wrap="square" lIns="0" tIns="0" rIns="0" bIns="0" rtlCol="0" anchor="t"/>
          <a:lstStyle/>
          <a:p>
            <a:pPr algn="l" indent="0" marL="0">
              <a:buNone/>
            </a:pPr>
            <a:r>
              <a:rPr lang="en-US" sz="1275" b="1" dirty="0">
                <a:solidFill>
                  <a:srgbClr val="0A0A0B"/>
                </a:solidFill>
                <a:latin typeface="Microsoft YaHei" pitchFamily="34" charset="0"/>
                <a:ea typeface="Microsoft YaHei" pitchFamily="34" charset="-122"/>
                <a:cs typeface="Microsoft YaHei" pitchFamily="34" charset="-120"/>
              </a:rPr>
              <a:t>Observado</a:t>
            </a:r>
            <a:endParaRPr lang="en-US" sz="1275" dirty="0"/>
          </a:p>
        </p:txBody>
      </p:sp>
      <p:sp>
        <p:nvSpPr>
          <p:cNvPr id="13" name="Text 11"/>
          <p:cNvSpPr/>
          <p:nvPr/>
        </p:nvSpPr>
        <p:spPr>
          <a:xfrm>
            <a:off x="3327350" y="2368153"/>
            <a:ext cx="2489150" cy="385763"/>
          </a:xfrm>
          <a:prstGeom prst="rect">
            <a:avLst/>
          </a:prstGeom>
          <a:noFill/>
          <a:ln/>
        </p:spPr>
        <p:txBody>
          <a:bodyPr wrap="square" lIns="0" tIns="0" rIns="0" bIns="0" rtlCol="0" anchor="t"/>
          <a:lstStyle/>
          <a:p>
            <a:pPr algn="l" indent="0" marL="0">
              <a:lnSpc>
                <a:spcPts val="1519"/>
              </a:lnSpc>
              <a:buNone/>
            </a:pPr>
            <a:r>
              <a:rPr lang="en-US" sz="1013" dirty="0">
                <a:solidFill>
                  <a:srgbClr val="0A0A0B"/>
                </a:solidFill>
                <a:latin typeface="Microsoft YaHei" pitchFamily="34" charset="0"/>
                <a:ea typeface="Microsoft YaHei" pitchFamily="34" charset="-122"/>
                <a:cs typeface="Microsoft YaHei" pitchFamily="34" charset="-120"/>
              </a:rPr>
              <a:t>Registre o que viu. Separe a observação de qualquer hipótese.</a:t>
            </a:r>
            <a:endParaRPr lang="en-US" sz="1013" dirty="0"/>
          </a:p>
        </p:txBody>
      </p:sp>
      <p:sp>
        <p:nvSpPr>
          <p:cNvPr id="14" name="Shape 12"/>
          <p:cNvSpPr/>
          <p:nvPr/>
        </p:nvSpPr>
        <p:spPr>
          <a:xfrm>
            <a:off x="6083201" y="1763316"/>
            <a:ext cx="2489299" cy="0"/>
          </a:xfrm>
          <a:prstGeom prst="line">
            <a:avLst/>
          </a:prstGeom>
          <a:noFill/>
          <a:ln w="9525">
            <a:solidFill>
              <a:srgbClr val="0A0A0B"/>
            </a:solidFill>
            <a:prstDash val="solid"/>
          </a:ln>
        </p:spPr>
      </p:sp>
      <p:sp>
        <p:nvSpPr>
          <p:cNvPr id="15" name="Text 13"/>
          <p:cNvSpPr/>
          <p:nvPr/>
        </p:nvSpPr>
        <p:spPr>
          <a:xfrm>
            <a:off x="6083201" y="1891903"/>
            <a:ext cx="2588871" cy="152400"/>
          </a:xfrm>
          <a:prstGeom prst="rect">
            <a:avLst/>
          </a:prstGeom>
          <a:noFill/>
          <a:ln/>
        </p:spPr>
        <p:txBody>
          <a:bodyPr wrap="square" lIns="0" tIns="0" rIns="0" bIns="0" rtlCol="0" anchor="t"/>
          <a:lstStyle/>
          <a:p>
            <a:pPr algn="l" indent="0" marL="0">
              <a:buNone/>
            </a:pPr>
            <a:r>
              <a:rPr lang="en-US" sz="1050" i="1" dirty="0">
                <a:solidFill>
                  <a:srgbClr val="0A0A0B"/>
                </a:solidFill>
                <a:latin typeface="Georgia" pitchFamily="34" charset="0"/>
                <a:ea typeface="Georgia" pitchFamily="34" charset="-122"/>
                <a:cs typeface="Georgia" pitchFamily="34" charset="-120"/>
              </a:rPr>
              <a:t>03</a:t>
            </a:r>
            <a:endParaRPr lang="en-US" sz="1050" dirty="0"/>
          </a:p>
        </p:txBody>
      </p:sp>
      <p:sp>
        <p:nvSpPr>
          <p:cNvPr id="16" name="Text 14"/>
          <p:cNvSpPr/>
          <p:nvPr/>
        </p:nvSpPr>
        <p:spPr>
          <a:xfrm>
            <a:off x="6083201" y="2120503"/>
            <a:ext cx="2588871" cy="190500"/>
          </a:xfrm>
          <a:prstGeom prst="rect">
            <a:avLst/>
          </a:prstGeom>
          <a:noFill/>
          <a:ln/>
        </p:spPr>
        <p:txBody>
          <a:bodyPr wrap="square" lIns="0" tIns="0" rIns="0" bIns="0" rtlCol="0" anchor="t"/>
          <a:lstStyle/>
          <a:p>
            <a:pPr algn="l" indent="0" marL="0">
              <a:buNone/>
            </a:pPr>
            <a:r>
              <a:rPr lang="en-US" sz="1275" b="1" dirty="0">
                <a:solidFill>
                  <a:srgbClr val="0A0A0B"/>
                </a:solidFill>
                <a:latin typeface="Microsoft YaHei" pitchFamily="34" charset="0"/>
                <a:ea typeface="Microsoft YaHei" pitchFamily="34" charset="-122"/>
                <a:cs typeface="Microsoft YaHei" pitchFamily="34" charset="-120"/>
              </a:rPr>
              <a:t>Próxima ação</a:t>
            </a:r>
            <a:endParaRPr lang="en-US" sz="1275" dirty="0"/>
          </a:p>
        </p:txBody>
      </p:sp>
      <p:sp>
        <p:nvSpPr>
          <p:cNvPr id="17" name="Text 15"/>
          <p:cNvSpPr/>
          <p:nvPr/>
        </p:nvSpPr>
        <p:spPr>
          <a:xfrm>
            <a:off x="6083201" y="2368153"/>
            <a:ext cx="2489299" cy="385763"/>
          </a:xfrm>
          <a:prstGeom prst="rect">
            <a:avLst/>
          </a:prstGeom>
          <a:noFill/>
          <a:ln/>
        </p:spPr>
        <p:txBody>
          <a:bodyPr wrap="square" lIns="0" tIns="0" rIns="0" bIns="0" rtlCol="0" anchor="t"/>
          <a:lstStyle/>
          <a:p>
            <a:pPr algn="l" indent="0" marL="0">
              <a:lnSpc>
                <a:spcPts val="1519"/>
              </a:lnSpc>
              <a:buNone/>
            </a:pPr>
            <a:r>
              <a:rPr lang="en-US" sz="1013" dirty="0">
                <a:solidFill>
                  <a:srgbClr val="0A0A0B"/>
                </a:solidFill>
                <a:latin typeface="Microsoft YaHei" pitchFamily="34" charset="0"/>
                <a:ea typeface="Microsoft YaHei" pitchFamily="34" charset="-122"/>
                <a:cs typeface="Microsoft YaHei" pitchFamily="34" charset="-120"/>
              </a:rPr>
              <a:t>Nomeie a próxima verificação ou decisão e a pessoa responsável.</a:t>
            </a:r>
            <a:endParaRPr lang="en-US" sz="1013" dirty="0"/>
          </a:p>
        </p:txBody>
      </p:sp>
      <p:sp>
        <p:nvSpPr>
          <p:cNvPr id="18" name="Text 16"/>
          <p:cNvSpPr/>
          <p:nvPr/>
        </p:nvSpPr>
        <p:spPr>
          <a:xfrm>
            <a:off x="571500" y="2963466"/>
            <a:ext cx="8001000" cy="1086445"/>
          </a:xfrm>
          <a:prstGeom prst="rect">
            <a:avLst/>
          </a:prstGeom>
          <a:solidFill>
            <a:srgbClr val="E8E5DE"/>
          </a:solidFill>
          <a:ln/>
        </p:spPr>
        <p:txBody>
          <a:bodyPr wrap="square" rtlCol="0" anchor="ctr"/>
          <a:lstStyle/>
          <a:p>
            <a:pPr indent="0" marL="0">
              <a:buNone/>
            </a:pPr>
            <a:endParaRPr lang="en-US" dirty="0"/>
          </a:p>
        </p:txBody>
      </p:sp>
      <p:sp>
        <p:nvSpPr>
          <p:cNvPr id="19" name="Shape 17"/>
          <p:cNvSpPr/>
          <p:nvPr/>
        </p:nvSpPr>
        <p:spPr>
          <a:xfrm>
            <a:off x="585788" y="2963466"/>
            <a:ext cx="0" cy="1086445"/>
          </a:xfrm>
          <a:prstGeom prst="line">
            <a:avLst/>
          </a:prstGeom>
          <a:noFill/>
          <a:ln w="28575">
            <a:solidFill>
              <a:srgbClr val="0A0A0B"/>
            </a:solidFill>
            <a:prstDash val="solid"/>
          </a:ln>
        </p:spPr>
      </p:sp>
      <p:sp>
        <p:nvSpPr>
          <p:cNvPr id="20" name="Text 18"/>
          <p:cNvSpPr/>
          <p:nvPr/>
        </p:nvSpPr>
        <p:spPr>
          <a:xfrm>
            <a:off x="809625" y="3106341"/>
            <a:ext cx="785545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EXEMPLO DE NOTA</a:t>
            </a:r>
            <a:endParaRPr lang="en-US" sz="750" dirty="0"/>
          </a:p>
        </p:txBody>
      </p:sp>
      <p:sp>
        <p:nvSpPr>
          <p:cNvPr id="21" name="Text 19"/>
          <p:cNvSpPr/>
          <p:nvPr/>
        </p:nvSpPr>
        <p:spPr>
          <a:xfrm>
            <a:off x="809625" y="3287316"/>
            <a:ext cx="7553325" cy="619720"/>
          </a:xfrm>
          <a:prstGeom prst="rect">
            <a:avLst/>
          </a:prstGeom>
          <a:noFill/>
          <a:ln/>
        </p:spPr>
        <p:txBody>
          <a:bodyPr wrap="square" lIns="0" tIns="0" rIns="0" bIns="0" rtlCol="0" anchor="t"/>
          <a:lstStyle/>
          <a:p>
            <a:pPr algn="l" indent="0" marL="0">
              <a:lnSpc>
                <a:spcPts val="1627"/>
              </a:lnSpc>
              <a:buNone/>
            </a:pPr>
            <a:r>
              <a:rPr lang="en-US" sz="1050" b="1" dirty="0">
                <a:solidFill>
                  <a:srgbClr val="0A0A0B"/>
                </a:solidFill>
                <a:latin typeface="Microsoft YaHei" pitchFamily="34" charset="0"/>
                <a:ea typeface="Microsoft YaHei" pitchFamily="34" charset="-122"/>
                <a:cs typeface="Microsoft YaHei" pitchFamily="34" charset="-120"/>
              </a:rPr>
              <a:t>Concluído:</a:t>
            </a:r>
            <a:pPr algn="l" indent="0" marL="0">
              <a:lnSpc>
                <a:spcPts val="1627"/>
              </a:lnSpc>
              <a:buNone/>
            </a:pPr>
            <a:r>
              <a:rPr lang="en-US" sz="1050" dirty="0">
                <a:solidFill>
                  <a:srgbClr val="0A0A0B"/>
                </a:solidFill>
                <a:latin typeface="Microsoft YaHei" pitchFamily="34" charset="0"/>
                <a:ea typeface="Microsoft YaHei" pitchFamily="34" charset="-122"/>
                <a:cs typeface="Microsoft YaHei" pitchFamily="34" charset="-120"/>
              </a:rPr>
              <a:t> devolvemos as ferramentas e atualizamos as etiquetas dos canteiros. </a:t>
            </a:r>
            <a:pPr algn="l" indent="0" marL="0">
              <a:lnSpc>
                <a:spcPts val="1627"/>
              </a:lnSpc>
              <a:buNone/>
            </a:pPr>
            <a:r>
              <a:rPr lang="en-US" sz="1050" b="1" dirty="0">
                <a:solidFill>
                  <a:srgbClr val="0A0A0B"/>
                </a:solidFill>
                <a:latin typeface="Microsoft YaHei" pitchFamily="34" charset="0"/>
                <a:ea typeface="Microsoft YaHei" pitchFamily="34" charset="-122"/>
                <a:cs typeface="Microsoft YaHei" pitchFamily="34" charset="-120"/>
              </a:rPr>
              <a:t>Observado:</a:t>
            </a:r>
            <a:pPr algn="l" indent="0" marL="0">
              <a:lnSpc>
                <a:spcPts val="1627"/>
              </a:lnSpc>
              <a:buNone/>
            </a:pPr>
            <a:r>
              <a:rPr lang="en-US" sz="1050" dirty="0">
                <a:solidFill>
                  <a:srgbClr val="0A0A0B"/>
                </a:solidFill>
                <a:latin typeface="Microsoft YaHei" pitchFamily="34" charset="0"/>
                <a:ea typeface="Microsoft YaHei" pitchFamily="34" charset="-122"/>
                <a:cs typeface="Microsoft YaHei" pitchFamily="34" charset="-120"/>
              </a:rPr>
              <a:t> falta uma etiqueta de ervas. </a:t>
            </a:r>
            <a:pPr algn="l" indent="0" marL="0">
              <a:lnSpc>
                <a:spcPts val="1627"/>
              </a:lnSpc>
              <a:buNone/>
            </a:pPr>
            <a:r>
              <a:rPr lang="en-US" sz="1050" b="1" dirty="0">
                <a:solidFill>
                  <a:srgbClr val="0A0A0B"/>
                </a:solidFill>
                <a:latin typeface="Microsoft YaHei" pitchFamily="34" charset="0"/>
                <a:ea typeface="Microsoft YaHei" pitchFamily="34" charset="-122"/>
                <a:cs typeface="Microsoft YaHei" pitchFamily="34" charset="-120"/>
              </a:rPr>
              <a:t>Próxima ação:</a:t>
            </a:r>
            <a:pPr algn="l" indent="0" marL="0">
              <a:lnSpc>
                <a:spcPts val="1627"/>
              </a:lnSpc>
              <a:buNone/>
            </a:pPr>
            <a:r>
              <a:rPr lang="en-US" sz="1050" dirty="0">
                <a:solidFill>
                  <a:srgbClr val="0A0A0B"/>
                </a:solidFill>
                <a:latin typeface="Microsoft YaHei" pitchFamily="34" charset="0"/>
                <a:ea typeface="Microsoft YaHei" pitchFamily="34" charset="-122"/>
                <a:cs typeface="Microsoft YaHei" pitchFamily="34" charset="-120"/>
              </a:rPr>
              <a:t> pedir à coordenação para confirmar o nome da planta antes de fazer a reposição.</a:t>
            </a:r>
            <a:endParaRPr lang="en-US" sz="1050" dirty="0"/>
          </a:p>
        </p:txBody>
      </p:sp>
      <p:sp>
        <p:nvSpPr>
          <p:cNvPr id="22" name="Text 20"/>
          <p:cNvSpPr/>
          <p:nvPr/>
        </p:nvSpPr>
        <p:spPr>
          <a:xfrm>
            <a:off x="571500" y="4467225"/>
            <a:ext cx="1887248"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EXEMPLO FICTÍCIO ORIGINAL</a:t>
            </a:r>
            <a:endParaRPr lang="en-US" sz="750" dirty="0"/>
          </a:p>
        </p:txBody>
      </p:sp>
      <p:sp>
        <p:nvSpPr>
          <p:cNvPr id="23" name="Text 21"/>
          <p:cNvSpPr/>
          <p:nvPr/>
        </p:nvSpPr>
        <p:spPr>
          <a:xfrm>
            <a:off x="8209508" y="4467225"/>
            <a:ext cx="377511" cy="104775"/>
          </a:xfrm>
          <a:prstGeom prst="rect">
            <a:avLst/>
          </a:prstGeom>
          <a:noFill/>
          <a:ln/>
        </p:spPr>
        <p:txBody>
          <a:bodyPr wrap="square" lIns="0" tIns="0" rIns="0" bIns="0" rtlCol="0" anchor="t"/>
          <a:lstStyle/>
          <a:p>
            <a:pPr algn="l" indent="0" marL="0">
              <a:buNone/>
            </a:pPr>
            <a:r>
              <a:rPr lang="en-US" sz="750" dirty="0">
                <a:solidFill>
                  <a:srgbClr val="0A0A0B"/>
                </a:solidFill>
                <a:latin typeface="Courier New" pitchFamily="34" charset="0"/>
                <a:ea typeface="Courier New" pitchFamily="34" charset="-122"/>
                <a:cs typeface="Courier New" pitchFamily="34" charset="-120"/>
              </a:rPr>
              <a:t>— · —</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A0B"/>
        </a:solidFill>
      </p:bgPr>
    </p:bg>
    <p:spTree>
      <p:nvGrpSpPr>
        <p:cNvPr id="1" name=""/>
        <p:cNvGrpSpPr/>
        <p:nvPr/>
      </p:nvGrpSpPr>
      <p:grpSpPr>
        <a:xfrm>
          <a:off x="0" y="0"/>
          <a:ext cx="0" cy="0"/>
          <a:chOff x="0" y="0"/>
          <a:chExt cx="0" cy="0"/>
        </a:xfrm>
      </p:grpSpPr>
      <p:sp>
        <p:nvSpPr>
          <p:cNvPr id="2" name="Text 0"/>
          <p:cNvSpPr/>
          <p:nvPr/>
        </p:nvSpPr>
        <p:spPr>
          <a:xfrm>
            <a:off x="571500" y="571500"/>
            <a:ext cx="2246650"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JARDIM COMUNITÁRIO · BRIEFING</a:t>
            </a:r>
            <a:endParaRPr lang="en-US" sz="750" dirty="0"/>
          </a:p>
        </p:txBody>
      </p:sp>
      <p:sp>
        <p:nvSpPr>
          <p:cNvPr id="3" name="Text 1"/>
          <p:cNvSpPr/>
          <p:nvPr/>
        </p:nvSpPr>
        <p:spPr>
          <a:xfrm>
            <a:off x="8051006" y="571500"/>
            <a:ext cx="542354"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05 / 05</a:t>
            </a:r>
            <a:endParaRPr lang="en-US" sz="750" dirty="0"/>
          </a:p>
        </p:txBody>
      </p:sp>
      <p:sp>
        <p:nvSpPr>
          <p:cNvPr id="4" name="Text 2"/>
          <p:cNvSpPr/>
          <p:nvPr/>
        </p:nvSpPr>
        <p:spPr>
          <a:xfrm>
            <a:off x="571500" y="904875"/>
            <a:ext cx="8321040" cy="123825"/>
          </a:xfrm>
          <a:prstGeom prst="rect">
            <a:avLst/>
          </a:prstGeom>
          <a:noFill/>
          <a:ln/>
        </p:spPr>
        <p:txBody>
          <a:bodyPr wrap="square" lIns="0" tIns="0" rIns="0" bIns="0" rtlCol="0" anchor="t"/>
          <a:lstStyle/>
          <a:p>
            <a:pPr algn="l" indent="0" marL="0">
              <a:buNone/>
            </a:pPr>
            <a:r>
              <a:rPr lang="en-US" sz="825" dirty="0">
                <a:solidFill>
                  <a:srgbClr val="F1EFEA"/>
                </a:solidFill>
                <a:latin typeface="Courier New" pitchFamily="34" charset="0"/>
                <a:ea typeface="Courier New" pitchFamily="34" charset="-122"/>
                <a:cs typeface="Courier New" pitchFamily="34" charset="-120"/>
              </a:rPr>
              <a:t>PARA FECHAR O BRIEFING</a:t>
            </a:r>
            <a:endParaRPr lang="en-US" sz="825" dirty="0"/>
          </a:p>
        </p:txBody>
      </p:sp>
      <p:sp>
        <p:nvSpPr>
          <p:cNvPr id="5" name="Text 3"/>
          <p:cNvSpPr/>
          <p:nvPr/>
        </p:nvSpPr>
        <p:spPr>
          <a:xfrm>
            <a:off x="571500" y="1123950"/>
            <a:ext cx="8481060" cy="444103"/>
          </a:xfrm>
          <a:prstGeom prst="rect">
            <a:avLst/>
          </a:prstGeom>
          <a:noFill/>
          <a:ln/>
        </p:spPr>
        <p:txBody>
          <a:bodyPr wrap="none" lIns="0" tIns="0" rIns="0" bIns="0" rtlCol="0" anchor="t"/>
          <a:lstStyle/>
          <a:p>
            <a:pPr algn="l" indent="0" marL="0">
              <a:lnSpc>
                <a:spcPts val="3498"/>
              </a:lnSpc>
              <a:buNone/>
            </a:pPr>
            <a:r>
              <a:rPr lang="en-US" sz="3300" b="1" dirty="0">
                <a:solidFill>
                  <a:srgbClr val="F1EFEA"/>
                </a:solidFill>
                <a:latin typeface="Georgia" pitchFamily="34" charset="0"/>
                <a:ea typeface="Georgia" pitchFamily="34" charset="-122"/>
                <a:cs typeface="Georgia" pitchFamily="34" charset="-120"/>
              </a:rPr>
              <a:t>Decisões ainda em aberto</a:t>
            </a:r>
            <a:endParaRPr lang="en-US" sz="3300" dirty="0"/>
          </a:p>
        </p:txBody>
      </p:sp>
      <p:sp>
        <p:nvSpPr>
          <p:cNvPr id="6" name="Shape 4"/>
          <p:cNvSpPr/>
          <p:nvPr/>
        </p:nvSpPr>
        <p:spPr>
          <a:xfrm>
            <a:off x="571500" y="1801416"/>
            <a:ext cx="2489150" cy="0"/>
          </a:xfrm>
          <a:prstGeom prst="line">
            <a:avLst/>
          </a:prstGeom>
          <a:noFill/>
          <a:ln w="9525">
            <a:solidFill>
              <a:srgbClr val="F1EFEA"/>
            </a:solidFill>
            <a:prstDash val="solid"/>
          </a:ln>
        </p:spPr>
      </p:sp>
      <p:sp>
        <p:nvSpPr>
          <p:cNvPr id="7" name="Text 5"/>
          <p:cNvSpPr/>
          <p:nvPr/>
        </p:nvSpPr>
        <p:spPr>
          <a:xfrm>
            <a:off x="571500" y="1939528"/>
            <a:ext cx="2588716"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EM ABERTO</a:t>
            </a:r>
            <a:endParaRPr lang="en-US" sz="750" dirty="0"/>
          </a:p>
        </p:txBody>
      </p:sp>
      <p:sp>
        <p:nvSpPr>
          <p:cNvPr id="8" name="Text 6"/>
          <p:cNvSpPr/>
          <p:nvPr/>
        </p:nvSpPr>
        <p:spPr>
          <a:xfrm>
            <a:off x="571500" y="2139553"/>
            <a:ext cx="2489150" cy="457200"/>
          </a:xfrm>
          <a:prstGeom prst="rect">
            <a:avLst/>
          </a:prstGeom>
          <a:noFill/>
          <a:ln/>
        </p:spPr>
        <p:txBody>
          <a:bodyPr wrap="square" lIns="0" tIns="0" rIns="0" bIns="0" rtlCol="0" anchor="t"/>
          <a:lstStyle/>
          <a:p>
            <a:pPr algn="l" indent="0" marL="0">
              <a:lnSpc>
                <a:spcPts val="1800"/>
              </a:lnSpc>
              <a:buNone/>
            </a:pPr>
            <a:r>
              <a:rPr lang="en-US" sz="1500" b="1" dirty="0">
                <a:solidFill>
                  <a:srgbClr val="F1EFEA"/>
                </a:solidFill>
                <a:latin typeface="Georgia" pitchFamily="34" charset="0"/>
                <a:ea typeface="Georgia" pitchFamily="34" charset="-122"/>
                <a:cs typeface="Georgia" pitchFamily="34" charset="-120"/>
              </a:rPr>
              <a:t>Escala de voluntários</a:t>
            </a:r>
            <a:endParaRPr lang="en-US" sz="1500" dirty="0"/>
          </a:p>
        </p:txBody>
      </p:sp>
      <p:sp>
        <p:nvSpPr>
          <p:cNvPr id="9" name="Text 7"/>
          <p:cNvSpPr/>
          <p:nvPr/>
        </p:nvSpPr>
        <p:spPr>
          <a:xfrm>
            <a:off x="571500" y="2672953"/>
            <a:ext cx="2588716" cy="185738"/>
          </a:xfrm>
          <a:prstGeom prst="rect">
            <a:avLst/>
          </a:prstGeom>
          <a:noFill/>
          <a:ln/>
        </p:spPr>
        <p:txBody>
          <a:bodyPr wrap="square" lIns="0" tIns="0" rIns="0" bIns="0" rtlCol="0" anchor="t"/>
          <a:lstStyle/>
          <a:p>
            <a:pPr algn="l" indent="0" marL="0">
              <a:lnSpc>
                <a:spcPts val="1463"/>
              </a:lnSpc>
              <a:buNone/>
            </a:pPr>
            <a:r>
              <a:rPr lang="en-US" sz="975" dirty="0">
                <a:solidFill>
                  <a:srgbClr val="F1EFEA"/>
                </a:solidFill>
                <a:latin typeface="Microsoft YaHei" pitchFamily="34" charset="0"/>
                <a:ea typeface="Microsoft YaHei" pitchFamily="34" charset="-122"/>
                <a:cs typeface="Microsoft YaHei" pitchFamily="34" charset="-120"/>
              </a:rPr>
              <a:t>A escala final ainda não foi aprovada.</a:t>
            </a:r>
            <a:endParaRPr lang="en-US" sz="975" dirty="0"/>
          </a:p>
        </p:txBody>
      </p:sp>
      <p:sp>
        <p:nvSpPr>
          <p:cNvPr id="10" name="Shape 8"/>
          <p:cNvSpPr/>
          <p:nvPr/>
        </p:nvSpPr>
        <p:spPr>
          <a:xfrm>
            <a:off x="3327350" y="1801416"/>
            <a:ext cx="2489150" cy="0"/>
          </a:xfrm>
          <a:prstGeom prst="line">
            <a:avLst/>
          </a:prstGeom>
          <a:noFill/>
          <a:ln w="9525">
            <a:solidFill>
              <a:srgbClr val="F1EFEA"/>
            </a:solidFill>
            <a:prstDash val="solid"/>
          </a:ln>
        </p:spPr>
      </p:sp>
      <p:sp>
        <p:nvSpPr>
          <p:cNvPr id="11" name="Text 9"/>
          <p:cNvSpPr/>
          <p:nvPr/>
        </p:nvSpPr>
        <p:spPr>
          <a:xfrm>
            <a:off x="3327350" y="1939528"/>
            <a:ext cx="2588716"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EM ABERTO</a:t>
            </a:r>
            <a:endParaRPr lang="en-US" sz="750" dirty="0"/>
          </a:p>
        </p:txBody>
      </p:sp>
      <p:sp>
        <p:nvSpPr>
          <p:cNvPr id="12" name="Text 10"/>
          <p:cNvSpPr/>
          <p:nvPr/>
        </p:nvSpPr>
        <p:spPr>
          <a:xfrm>
            <a:off x="3327350" y="2139553"/>
            <a:ext cx="2489150" cy="457200"/>
          </a:xfrm>
          <a:prstGeom prst="rect">
            <a:avLst/>
          </a:prstGeom>
          <a:noFill/>
          <a:ln/>
        </p:spPr>
        <p:txBody>
          <a:bodyPr wrap="square" lIns="0" tIns="0" rIns="0" bIns="0" rtlCol="0" anchor="t"/>
          <a:lstStyle/>
          <a:p>
            <a:pPr algn="l" indent="0" marL="0">
              <a:lnSpc>
                <a:spcPts val="1800"/>
              </a:lnSpc>
              <a:buNone/>
            </a:pPr>
            <a:r>
              <a:rPr lang="en-US" sz="1500" b="1" dirty="0">
                <a:solidFill>
                  <a:srgbClr val="F1EFEA"/>
                </a:solidFill>
                <a:latin typeface="Georgia" pitchFamily="34" charset="0"/>
                <a:ea typeface="Georgia" pitchFamily="34" charset="-122"/>
                <a:cs typeface="Georgia" pitchFamily="34" charset="-120"/>
              </a:rPr>
              <a:t>Orçamento de etiquetas</a:t>
            </a:r>
            <a:endParaRPr lang="en-US" sz="1500" dirty="0"/>
          </a:p>
        </p:txBody>
      </p:sp>
      <p:sp>
        <p:nvSpPr>
          <p:cNvPr id="13" name="Text 11"/>
          <p:cNvSpPr/>
          <p:nvPr/>
        </p:nvSpPr>
        <p:spPr>
          <a:xfrm>
            <a:off x="3327350" y="2672953"/>
            <a:ext cx="2489150" cy="371475"/>
          </a:xfrm>
          <a:prstGeom prst="rect">
            <a:avLst/>
          </a:prstGeom>
          <a:noFill/>
          <a:ln/>
        </p:spPr>
        <p:txBody>
          <a:bodyPr wrap="square" lIns="0" tIns="0" rIns="0" bIns="0" rtlCol="0" anchor="t"/>
          <a:lstStyle/>
          <a:p>
            <a:pPr algn="l" indent="0" marL="0">
              <a:lnSpc>
                <a:spcPts val="1463"/>
              </a:lnSpc>
              <a:buNone/>
            </a:pPr>
            <a:r>
              <a:rPr lang="en-US" sz="975" dirty="0">
                <a:solidFill>
                  <a:srgbClr val="F1EFEA"/>
                </a:solidFill>
                <a:latin typeface="Microsoft YaHei" pitchFamily="34" charset="0"/>
                <a:ea typeface="Microsoft YaHei" pitchFamily="34" charset="-122"/>
                <a:cs typeface="Microsoft YaHei" pitchFamily="34" charset="-120"/>
              </a:rPr>
              <a:t>O orçamento de reposição de etiquetas ainda não foi decidido.</a:t>
            </a:r>
            <a:endParaRPr lang="en-US" sz="975" dirty="0"/>
          </a:p>
        </p:txBody>
      </p:sp>
      <p:sp>
        <p:nvSpPr>
          <p:cNvPr id="14" name="Shape 12"/>
          <p:cNvSpPr/>
          <p:nvPr/>
        </p:nvSpPr>
        <p:spPr>
          <a:xfrm>
            <a:off x="6083201" y="1801416"/>
            <a:ext cx="2489299" cy="0"/>
          </a:xfrm>
          <a:prstGeom prst="line">
            <a:avLst/>
          </a:prstGeom>
          <a:noFill/>
          <a:ln w="9525">
            <a:solidFill>
              <a:srgbClr val="F1EFEA"/>
            </a:solidFill>
            <a:prstDash val="solid"/>
          </a:ln>
        </p:spPr>
      </p:sp>
      <p:sp>
        <p:nvSpPr>
          <p:cNvPr id="15" name="Text 13"/>
          <p:cNvSpPr/>
          <p:nvPr/>
        </p:nvSpPr>
        <p:spPr>
          <a:xfrm>
            <a:off x="6083201" y="1939528"/>
            <a:ext cx="2588871"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EM ABERTO</a:t>
            </a:r>
            <a:endParaRPr lang="en-US" sz="750" dirty="0"/>
          </a:p>
        </p:txBody>
      </p:sp>
      <p:sp>
        <p:nvSpPr>
          <p:cNvPr id="16" name="Text 14"/>
          <p:cNvSpPr/>
          <p:nvPr/>
        </p:nvSpPr>
        <p:spPr>
          <a:xfrm>
            <a:off x="6083201" y="2139553"/>
            <a:ext cx="2489299" cy="457200"/>
          </a:xfrm>
          <a:prstGeom prst="rect">
            <a:avLst/>
          </a:prstGeom>
          <a:noFill/>
          <a:ln/>
        </p:spPr>
        <p:txBody>
          <a:bodyPr wrap="square" lIns="0" tIns="0" rIns="0" bIns="0" rtlCol="0" anchor="t"/>
          <a:lstStyle/>
          <a:p>
            <a:pPr algn="l" indent="0" marL="0">
              <a:lnSpc>
                <a:spcPts val="1800"/>
              </a:lnSpc>
              <a:buNone/>
            </a:pPr>
            <a:r>
              <a:rPr lang="en-US" sz="1500" b="1" dirty="0">
                <a:solidFill>
                  <a:srgbClr val="F1EFEA"/>
                </a:solidFill>
                <a:latin typeface="Georgia" pitchFamily="34" charset="0"/>
                <a:ea typeface="Georgia" pitchFamily="34" charset="-122"/>
                <a:cs typeface="Georgia" pitchFamily="34" charset="-120"/>
              </a:rPr>
              <a:t>Metas e resultados</a:t>
            </a:r>
            <a:endParaRPr lang="en-US" sz="1500" dirty="0"/>
          </a:p>
        </p:txBody>
      </p:sp>
      <p:sp>
        <p:nvSpPr>
          <p:cNvPr id="17" name="Text 15"/>
          <p:cNvSpPr/>
          <p:nvPr/>
        </p:nvSpPr>
        <p:spPr>
          <a:xfrm>
            <a:off x="6083201" y="2672953"/>
            <a:ext cx="2489299" cy="371475"/>
          </a:xfrm>
          <a:prstGeom prst="rect">
            <a:avLst/>
          </a:prstGeom>
          <a:noFill/>
          <a:ln/>
        </p:spPr>
        <p:txBody>
          <a:bodyPr wrap="square" lIns="0" tIns="0" rIns="0" bIns="0" rtlCol="0" anchor="t"/>
          <a:lstStyle/>
          <a:p>
            <a:pPr algn="l" indent="0" marL="0">
              <a:lnSpc>
                <a:spcPts val="1463"/>
              </a:lnSpc>
              <a:buNone/>
            </a:pPr>
            <a:r>
              <a:rPr lang="en-US" sz="975" dirty="0">
                <a:solidFill>
                  <a:srgbClr val="F1EFEA"/>
                </a:solidFill>
                <a:latin typeface="Microsoft YaHei" pitchFamily="34" charset="0"/>
                <a:ea typeface="Microsoft YaHei" pitchFamily="34" charset="-122"/>
                <a:cs typeface="Microsoft YaHei" pitchFamily="34" charset="-120"/>
              </a:rPr>
              <a:t>Não há meta de presença nem medição de resultados disponíveis.</a:t>
            </a:r>
            <a:endParaRPr lang="en-US" sz="975" dirty="0"/>
          </a:p>
        </p:txBody>
      </p:sp>
      <p:sp>
        <p:nvSpPr>
          <p:cNvPr id="18" name="Text 16"/>
          <p:cNvSpPr/>
          <p:nvPr/>
        </p:nvSpPr>
        <p:spPr>
          <a:xfrm>
            <a:off x="571500" y="3273028"/>
            <a:ext cx="8001000" cy="833289"/>
          </a:xfrm>
          <a:prstGeom prst="rect">
            <a:avLst/>
          </a:prstGeom>
          <a:solidFill>
            <a:srgbClr val="18181A"/>
          </a:solidFill>
          <a:ln/>
        </p:spPr>
        <p:txBody>
          <a:bodyPr wrap="square" rtlCol="0" anchor="ctr"/>
          <a:lstStyle/>
          <a:p>
            <a:pPr indent="0" marL="0">
              <a:buNone/>
            </a:pPr>
            <a:endParaRPr lang="en-US" dirty="0"/>
          </a:p>
        </p:txBody>
      </p:sp>
      <p:sp>
        <p:nvSpPr>
          <p:cNvPr id="19" name="Shape 17"/>
          <p:cNvSpPr/>
          <p:nvPr/>
        </p:nvSpPr>
        <p:spPr>
          <a:xfrm>
            <a:off x="585788" y="3273028"/>
            <a:ext cx="0" cy="833289"/>
          </a:xfrm>
          <a:prstGeom prst="line">
            <a:avLst/>
          </a:prstGeom>
          <a:noFill/>
          <a:ln w="28575">
            <a:solidFill>
              <a:srgbClr val="F1EFEA"/>
            </a:solidFill>
            <a:prstDash val="solid"/>
          </a:ln>
        </p:spPr>
      </p:sp>
      <p:sp>
        <p:nvSpPr>
          <p:cNvPr id="20" name="Text 18"/>
          <p:cNvSpPr/>
          <p:nvPr/>
        </p:nvSpPr>
        <p:spPr>
          <a:xfrm>
            <a:off x="809625" y="3425428"/>
            <a:ext cx="7855458" cy="206573"/>
          </a:xfrm>
          <a:prstGeom prst="rect">
            <a:avLst/>
          </a:prstGeom>
          <a:noFill/>
          <a:ln/>
        </p:spPr>
        <p:txBody>
          <a:bodyPr wrap="square" lIns="0" tIns="0" rIns="0" bIns="0" rtlCol="0" anchor="t"/>
          <a:lstStyle/>
          <a:p>
            <a:pPr algn="l" indent="0" marL="0">
              <a:lnSpc>
                <a:spcPts val="1627"/>
              </a:lnSpc>
              <a:buNone/>
            </a:pPr>
            <a:r>
              <a:rPr lang="en-US" sz="1050" dirty="0">
                <a:solidFill>
                  <a:srgbClr val="F1EFEA"/>
                </a:solidFill>
                <a:latin typeface="Microsoft YaHei" pitchFamily="34" charset="0"/>
                <a:ea typeface="Microsoft YaHei" pitchFamily="34" charset="-122"/>
                <a:cs typeface="Microsoft YaHei" pitchFamily="34" charset="-120"/>
              </a:rPr>
              <a:t>No fim, cada dupla indica onde está o registro e o que anotar. A coordenação confirma a próxima visita.</a:t>
            </a:r>
            <a:endParaRPr lang="en-US" sz="1050" dirty="0"/>
          </a:p>
        </p:txBody>
      </p:sp>
      <p:sp>
        <p:nvSpPr>
          <p:cNvPr id="21" name="Text 19"/>
          <p:cNvSpPr/>
          <p:nvPr/>
        </p:nvSpPr>
        <p:spPr>
          <a:xfrm>
            <a:off x="809625" y="3727252"/>
            <a:ext cx="7855458" cy="226665"/>
          </a:xfrm>
          <a:prstGeom prst="rect">
            <a:avLst/>
          </a:prstGeom>
          <a:noFill/>
          <a:ln/>
        </p:spPr>
        <p:txBody>
          <a:bodyPr wrap="square" lIns="0" tIns="0" rIns="0" bIns="0" rtlCol="0" anchor="t"/>
          <a:lstStyle/>
          <a:p>
            <a:pPr algn="l" indent="0" marL="0">
              <a:lnSpc>
                <a:spcPts val="1785"/>
              </a:lnSpc>
              <a:buNone/>
            </a:pPr>
            <a:r>
              <a:rPr lang="en-US" sz="1275" i="1" dirty="0">
                <a:solidFill>
                  <a:srgbClr val="F1EFEA"/>
                </a:solidFill>
                <a:latin typeface="Georgia" pitchFamily="34" charset="0"/>
                <a:ea typeface="Georgia" pitchFamily="34" charset="-122"/>
                <a:cs typeface="Georgia" pitchFamily="34" charset="-120"/>
              </a:rPr>
              <a:t>As decisões em aberto não são trabalho concluído.</a:t>
            </a:r>
            <a:endParaRPr lang="en-US" sz="1275" dirty="0"/>
          </a:p>
        </p:txBody>
      </p:sp>
      <p:sp>
        <p:nvSpPr>
          <p:cNvPr id="22" name="Text 20"/>
          <p:cNvSpPr/>
          <p:nvPr/>
        </p:nvSpPr>
        <p:spPr>
          <a:xfrm>
            <a:off x="571500" y="4467225"/>
            <a:ext cx="1887248"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EXEMPLO FICTÍCIO ORIGINAL</a:t>
            </a:r>
            <a:endParaRPr lang="en-US" sz="750" dirty="0"/>
          </a:p>
        </p:txBody>
      </p:sp>
      <p:sp>
        <p:nvSpPr>
          <p:cNvPr id="23" name="Text 21"/>
          <p:cNvSpPr/>
          <p:nvPr/>
        </p:nvSpPr>
        <p:spPr>
          <a:xfrm>
            <a:off x="8209508" y="4467225"/>
            <a:ext cx="377511" cy="104775"/>
          </a:xfrm>
          <a:prstGeom prst="rect">
            <a:avLst/>
          </a:prstGeom>
          <a:noFill/>
          <a:ln/>
        </p:spPr>
        <p:txBody>
          <a:bodyPr wrap="square" lIns="0" tIns="0" rIns="0" bIns="0" rtlCol="0" anchor="t"/>
          <a:lstStyle/>
          <a:p>
            <a:pPr algn="l" indent="0" marL="0">
              <a:buNone/>
            </a:pPr>
            <a:r>
              <a:rPr lang="en-US" sz="750" dirty="0">
                <a:solidFill>
                  <a:srgbClr val="F1EFEA"/>
                </a:solidFill>
                <a:latin typeface="Courier New" pitchFamily="34" charset="0"/>
                <a:ea typeface="Courier New" pitchFamily="34" charset="-122"/>
                <a:cs typeface="Courier New" pitchFamily="34" charset="-120"/>
              </a:rPr>
              <a:t>— · —</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garden-briefing.docx</dc:title>
  <dc:subject>PptxGenJS Presentation</dc:subject>
  <dc:creator>GenPPT.ai</dc:creator>
  <cp:lastModifiedBy>GenPPT.ai</cp:lastModifiedBy>
  <cp:revision>1</cp:revision>
  <dcterms:created xsi:type="dcterms:W3CDTF">2026-10-14T19:38:12Z</dcterms:created>
  <dcterms:modified xsi:type="dcterms:W3CDTF">2026-10-14T19:38:12Z</dcterms:modified>
</cp:coreProperties>
</file>