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221368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GOOGLE DEEPMIND · GEMINI 2.0</a:t>
            </a:r>
            <a:endParaRPr lang="en-US" sz="788" dirty="0"/>
          </a:p>
        </p:txBody>
      </p:sp>
      <p:sp>
        <p:nvSpPr>
          <p:cNvPr id="3" name="Text 1"/>
          <p:cNvSpPr/>
          <p:nvPr/>
        </p:nvSpPr>
        <p:spPr>
          <a:xfrm>
            <a:off x="8040291" y="571500"/>
            <a:ext cx="55349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VOL. 01</a:t>
            </a:r>
            <a:endParaRPr lang="en-US" sz="788" dirty="0"/>
          </a:p>
        </p:txBody>
      </p:sp>
      <p:sp>
        <p:nvSpPr>
          <p:cNvPr id="4" name="Text 2"/>
          <p:cNvSpPr/>
          <p:nvPr/>
        </p:nvSpPr>
        <p:spPr>
          <a:xfrm>
            <a:off x="571500" y="895350"/>
            <a:ext cx="83210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F1EFEA">
                    <a:alpha val="6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UMA NOVA ERA DE AGENTES DE IA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123950"/>
            <a:ext cx="8001000" cy="109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293"/>
              </a:lnSpc>
              <a:buNone/>
            </a:pPr>
            <a:r>
              <a:rPr lang="en-US" sz="40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Construindo Agentes de IA</a:t>
            </a:r>
            <a:br/>
            <a:pPr algn="l" indent="0" marL="0">
              <a:lnSpc>
                <a:spcPts val="4293"/>
              </a:lnSpc>
              <a:buNone/>
            </a:pPr>
            <a:r>
              <a:rPr lang="en-US" sz="40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</a:t>
            </a:r>
            <a:pPr algn="l" indent="0" marL="0">
              <a:lnSpc>
                <a:spcPts val="4293"/>
              </a:lnSpc>
              <a:buNone/>
            </a:pPr>
            <a:r>
              <a:rPr lang="en-US" sz="4050" b="1" i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Gemini 2.0</a:t>
            </a:r>
            <a:endParaRPr lang="en-US" sz="4050" dirty="0"/>
          </a:p>
        </p:txBody>
      </p:sp>
      <p:sp>
        <p:nvSpPr>
          <p:cNvPr id="6" name="Text 4"/>
          <p:cNvSpPr/>
          <p:nvPr/>
        </p:nvSpPr>
        <p:spPr>
          <a:xfrm>
            <a:off x="571500" y="2328565"/>
            <a:ext cx="848106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F1EFEA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fundação para a próxima geração de aplicações multimodais em tempo real.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71500" y="2690515"/>
            <a:ext cx="6096000" cy="44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088" dirty="0">
                <a:solidFill>
                  <a:srgbClr val="F1EFEA">
                    <a:alpha val="8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API Multimodal Live permite construir agentes interativos que veem, ouvem e falam ao mesmo tempo — respostas de baixa latência, impulsionadas pelo Gemini 2.0 Flash.</a:t>
            </a:r>
            <a:endParaRPr lang="en-US" sz="1088" dirty="0"/>
          </a:p>
        </p:txBody>
      </p:sp>
      <p:sp>
        <p:nvSpPr>
          <p:cNvPr id="8" name="Shape 6"/>
          <p:cNvSpPr/>
          <p:nvPr/>
        </p:nvSpPr>
        <p:spPr>
          <a:xfrm>
            <a:off x="571500" y="3327499"/>
            <a:ext cx="2514600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1500" y="3446562"/>
            <a:ext cx="26151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MODELO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571500" y="3608487"/>
            <a:ext cx="2665476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8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Gemini 2.0 Flash</a:t>
            </a:r>
            <a:endParaRPr lang="en-US" sz="1238" dirty="0"/>
          </a:p>
        </p:txBody>
      </p:sp>
      <p:sp>
        <p:nvSpPr>
          <p:cNvPr id="11" name="Text 9"/>
          <p:cNvSpPr/>
          <p:nvPr/>
        </p:nvSpPr>
        <p:spPr>
          <a:xfrm>
            <a:off x="571500" y="3844677"/>
            <a:ext cx="2615184" cy="151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dirty="0">
                <a:solidFill>
                  <a:srgbClr val="F1EFEA">
                    <a:alpha val="68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Eficiência e baixa latência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3314700" y="3327499"/>
            <a:ext cx="2514600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14700" y="3446562"/>
            <a:ext cx="26151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3314700" y="3608487"/>
            <a:ext cx="2665476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8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API Multimodal Live</a:t>
            </a:r>
            <a:endParaRPr lang="en-US" sz="1238" dirty="0"/>
          </a:p>
        </p:txBody>
      </p:sp>
      <p:sp>
        <p:nvSpPr>
          <p:cNvPr id="15" name="Text 13"/>
          <p:cNvSpPr/>
          <p:nvPr/>
        </p:nvSpPr>
        <p:spPr>
          <a:xfrm>
            <a:off x="3314700" y="3844677"/>
            <a:ext cx="2615184" cy="151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dirty="0">
                <a:solidFill>
                  <a:srgbClr val="F1EFEA">
                    <a:alpha val="68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Veja, ouça e fale ao mesmo tempo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6057900" y="3327499"/>
            <a:ext cx="2514600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57900" y="3446562"/>
            <a:ext cx="26151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LANÇAMENTO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6057900" y="3608487"/>
            <a:ext cx="2665476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8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Dezembro 2024</a:t>
            </a:r>
            <a:endParaRPr lang="en-US" sz="1238" dirty="0"/>
          </a:p>
        </p:txBody>
      </p:sp>
      <p:sp>
        <p:nvSpPr>
          <p:cNvPr id="19" name="Text 17"/>
          <p:cNvSpPr/>
          <p:nvPr/>
        </p:nvSpPr>
        <p:spPr>
          <a:xfrm>
            <a:off x="6057900" y="3844677"/>
            <a:ext cx="2615184" cy="151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dirty="0">
                <a:solidFill>
                  <a:srgbClr val="F1EFEA">
                    <a:alpha val="68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Disponível no Google AI Studio</a:t>
            </a:r>
            <a:endParaRPr lang="en-US" sz="825" dirty="0"/>
          </a:p>
        </p:txBody>
      </p:sp>
      <p:sp>
        <p:nvSpPr>
          <p:cNvPr id="20" name="Text 18"/>
          <p:cNvSpPr/>
          <p:nvPr/>
        </p:nvSpPr>
        <p:spPr>
          <a:xfrm>
            <a:off x="571500" y="4267200"/>
            <a:ext cx="2386417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AGENTES QUE VEEM, OUVEM E FALAM</a:t>
            </a:r>
            <a:endParaRPr lang="en-US" sz="788" dirty="0"/>
          </a:p>
        </p:txBody>
      </p:sp>
      <p:sp>
        <p:nvSpPr>
          <p:cNvPr id="21" name="Text 19"/>
          <p:cNvSpPr/>
          <p:nvPr/>
        </p:nvSpPr>
        <p:spPr>
          <a:xfrm>
            <a:off x="8202364" y="4267200"/>
            <a:ext cx="38494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· —</a:t>
            </a:r>
            <a:endParaRPr lang="en-US" sz="7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6448" y="381000"/>
            <a:ext cx="181589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900"/>
              </a:lnSpc>
              <a:buNone/>
            </a:pPr>
            <a:r>
              <a:rPr lang="en-US" sz="12375" b="1" dirty="0">
                <a:solidFill>
                  <a:srgbClr val="0A0A0B">
                    <a:alpha val="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2375" dirty="0"/>
          </a:p>
        </p:txBody>
      </p:sp>
      <p:sp>
        <p:nvSpPr>
          <p:cNvPr id="3" name="Text 1"/>
          <p:cNvSpPr/>
          <p:nvPr/>
        </p:nvSpPr>
        <p:spPr>
          <a:xfrm>
            <a:off x="571500" y="571500"/>
            <a:ext cx="20556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GEMINI 2.0 · AGENTES DE IA</a:t>
            </a:r>
            <a:endParaRPr lang="en-US" sz="788" dirty="0"/>
          </a:p>
        </p:txBody>
      </p:sp>
      <p:sp>
        <p:nvSpPr>
          <p:cNvPr id="4" name="Text 2"/>
          <p:cNvSpPr/>
          <p:nvPr/>
        </p:nvSpPr>
        <p:spPr>
          <a:xfrm>
            <a:off x="8040291" y="571500"/>
            <a:ext cx="55349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05</a:t>
            </a:r>
            <a:endParaRPr lang="en-US" sz="788" dirty="0"/>
          </a:p>
        </p:txBody>
      </p:sp>
      <p:sp>
        <p:nvSpPr>
          <p:cNvPr id="5" name="Text 3"/>
          <p:cNvSpPr/>
          <p:nvPr/>
        </p:nvSpPr>
        <p:spPr>
          <a:xfrm>
            <a:off x="571500" y="895350"/>
            <a:ext cx="83210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0A0A0B">
                    <a:alpha val="66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NÚCLEO TÉCNICO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571500" y="1104900"/>
            <a:ext cx="8481060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72"/>
              </a:lnSpc>
              <a:buNone/>
            </a:pPr>
            <a:r>
              <a:rPr lang="en-US" sz="247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Capacidades Essenciais</a:t>
            </a:r>
            <a:endParaRPr lang="en-US" sz="2475" dirty="0"/>
          </a:p>
        </p:txBody>
      </p:sp>
      <p:sp>
        <p:nvSpPr>
          <p:cNvPr id="7" name="Text 5"/>
          <p:cNvSpPr/>
          <p:nvPr/>
        </p:nvSpPr>
        <p:spPr>
          <a:xfrm>
            <a:off x="571500" y="1533079"/>
            <a:ext cx="8321040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0A0A0B">
                    <a:alpha val="78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Quatro avanços nativos que fazem do Gemini 2.0 a base ideal para agentes.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71500" y="1960662"/>
            <a:ext cx="38862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1500" y="2079724"/>
            <a:ext cx="404164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SAÍDA NATIVA</a:t>
            </a:r>
            <a:endParaRPr lang="en-US" sz="788" dirty="0"/>
          </a:p>
        </p:txBody>
      </p:sp>
      <p:sp>
        <p:nvSpPr>
          <p:cNvPr id="10" name="Text 8"/>
          <p:cNvSpPr/>
          <p:nvPr/>
        </p:nvSpPr>
        <p:spPr>
          <a:xfrm>
            <a:off x="571500" y="2260699"/>
            <a:ext cx="411937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313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Saída multimodal nativa</a:t>
            </a:r>
            <a:endParaRPr lang="en-US" sz="1313" dirty="0"/>
          </a:p>
        </p:txBody>
      </p:sp>
      <p:sp>
        <p:nvSpPr>
          <p:cNvPr id="11" name="Text 9"/>
          <p:cNvSpPr/>
          <p:nvPr/>
        </p:nvSpPr>
        <p:spPr>
          <a:xfrm>
            <a:off x="571500" y="2527399"/>
            <a:ext cx="388620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938" dirty="0">
                <a:solidFill>
                  <a:srgbClr val="0A0A0B">
                    <a:alpha val="74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Geração nativa de áudio e imagem de alta qualidade para interações mais naturais.</a:t>
            </a:r>
            <a:endParaRPr lang="en-US" sz="938" dirty="0"/>
          </a:p>
        </p:txBody>
      </p:sp>
      <p:sp>
        <p:nvSpPr>
          <p:cNvPr id="12" name="Shape 10"/>
          <p:cNvSpPr/>
          <p:nvPr/>
        </p:nvSpPr>
        <p:spPr>
          <a:xfrm>
            <a:off x="4686300" y="1960662"/>
            <a:ext cx="38862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6300" y="2079724"/>
            <a:ext cx="404164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· FERRAMENTAS</a:t>
            </a:r>
            <a:endParaRPr lang="en-US" sz="788" dirty="0"/>
          </a:p>
        </p:txBody>
      </p:sp>
      <p:sp>
        <p:nvSpPr>
          <p:cNvPr id="14" name="Text 12"/>
          <p:cNvSpPr/>
          <p:nvPr/>
        </p:nvSpPr>
        <p:spPr>
          <a:xfrm>
            <a:off x="4686300" y="2260699"/>
            <a:ext cx="411937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313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Uso nativo de ferramentas</a:t>
            </a:r>
            <a:endParaRPr lang="en-US" sz="1313" dirty="0"/>
          </a:p>
        </p:txBody>
      </p:sp>
      <p:sp>
        <p:nvSpPr>
          <p:cNvPr id="15" name="Text 13"/>
          <p:cNvSpPr/>
          <p:nvPr/>
        </p:nvSpPr>
        <p:spPr>
          <a:xfrm>
            <a:off x="4686300" y="2527399"/>
            <a:ext cx="388620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938" dirty="0">
                <a:solidFill>
                  <a:srgbClr val="0A0A0B">
                    <a:alpha val="74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Integração perfeita com a Busca Google, execução de código e function calling.</a:t>
            </a:r>
            <a:endParaRPr lang="en-US" sz="938" dirty="0"/>
          </a:p>
        </p:txBody>
      </p:sp>
      <p:sp>
        <p:nvSpPr>
          <p:cNvPr id="16" name="Shape 14"/>
          <p:cNvSpPr/>
          <p:nvPr/>
        </p:nvSpPr>
        <p:spPr>
          <a:xfrm>
            <a:off x="571500" y="3079849"/>
            <a:ext cx="38862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1500" y="3198912"/>
            <a:ext cx="404164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· ESPAÇO</a:t>
            </a:r>
            <a:endParaRPr lang="en-US" sz="788" dirty="0"/>
          </a:p>
        </p:txBody>
      </p:sp>
      <p:sp>
        <p:nvSpPr>
          <p:cNvPr id="18" name="Text 16"/>
          <p:cNvSpPr/>
          <p:nvPr/>
        </p:nvSpPr>
        <p:spPr>
          <a:xfrm>
            <a:off x="571500" y="3379887"/>
            <a:ext cx="411937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313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Compreensão espacial</a:t>
            </a:r>
            <a:endParaRPr lang="en-US" sz="1313" dirty="0"/>
          </a:p>
        </p:txBody>
      </p:sp>
      <p:sp>
        <p:nvSpPr>
          <p:cNvPr id="19" name="Text 17"/>
          <p:cNvSpPr/>
          <p:nvPr/>
        </p:nvSpPr>
        <p:spPr>
          <a:xfrm>
            <a:off x="571500" y="3646587"/>
            <a:ext cx="4041648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938" dirty="0">
                <a:solidFill>
                  <a:srgbClr val="0A0A0B">
                    <a:alpha val="74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 e descreve layouts visuais complexos e estruturas em 3D.</a:t>
            </a:r>
            <a:endParaRPr lang="en-US" sz="938" dirty="0"/>
          </a:p>
        </p:txBody>
      </p:sp>
      <p:sp>
        <p:nvSpPr>
          <p:cNvPr id="20" name="Shape 18"/>
          <p:cNvSpPr/>
          <p:nvPr/>
        </p:nvSpPr>
        <p:spPr>
          <a:xfrm>
            <a:off x="4686300" y="3079849"/>
            <a:ext cx="38862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6300" y="3198912"/>
            <a:ext cx="404164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· VÍDEO</a:t>
            </a:r>
            <a:endParaRPr lang="en-US" sz="788" dirty="0"/>
          </a:p>
        </p:txBody>
      </p:sp>
      <p:sp>
        <p:nvSpPr>
          <p:cNvPr id="22" name="Text 20"/>
          <p:cNvSpPr/>
          <p:nvPr/>
        </p:nvSpPr>
        <p:spPr>
          <a:xfrm>
            <a:off x="4686300" y="3379887"/>
            <a:ext cx="411937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313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Entendimento de vídeo</a:t>
            </a:r>
            <a:endParaRPr lang="en-US" sz="1313" dirty="0"/>
          </a:p>
        </p:txBody>
      </p:sp>
      <p:sp>
        <p:nvSpPr>
          <p:cNvPr id="23" name="Text 21"/>
          <p:cNvSpPr/>
          <p:nvPr/>
        </p:nvSpPr>
        <p:spPr>
          <a:xfrm>
            <a:off x="4686300" y="3646587"/>
            <a:ext cx="4041648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938" dirty="0">
                <a:solidFill>
                  <a:srgbClr val="0A0A0B">
                    <a:alpha val="74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Processa em tempo real transmissões de vídeo e gravações de tela.</a:t>
            </a:r>
            <a:endParaRPr lang="en-US" sz="938" dirty="0"/>
          </a:p>
        </p:txBody>
      </p:sp>
      <p:sp>
        <p:nvSpPr>
          <p:cNvPr id="24" name="Text 22"/>
          <p:cNvSpPr/>
          <p:nvPr/>
        </p:nvSpPr>
        <p:spPr>
          <a:xfrm>
            <a:off x="571500" y="4267200"/>
            <a:ext cx="323322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GEMINI 2.0 FLASH · EFICIÊNCIA E VELOCIDADE</a:t>
            </a:r>
            <a:endParaRPr lang="en-US" sz="788" dirty="0"/>
          </a:p>
        </p:txBody>
      </p:sp>
      <p:sp>
        <p:nvSpPr>
          <p:cNvPr id="25" name="Text 23"/>
          <p:cNvSpPr/>
          <p:nvPr/>
        </p:nvSpPr>
        <p:spPr>
          <a:xfrm>
            <a:off x="8202364" y="4267200"/>
            <a:ext cx="38494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· —</a:t>
            </a:r>
            <a:endParaRPr lang="en-US" sz="78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18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1541" y="381000"/>
            <a:ext cx="2039398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900"/>
              </a:lnSpc>
              <a:buNone/>
            </a:pPr>
            <a:r>
              <a:rPr lang="en-US" sz="12375" b="1" dirty="0">
                <a:solidFill>
                  <a:srgbClr val="F1EFEA">
                    <a:alpha val="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2375" dirty="0"/>
          </a:p>
        </p:txBody>
      </p:sp>
      <p:sp>
        <p:nvSpPr>
          <p:cNvPr id="3" name="Text 1"/>
          <p:cNvSpPr/>
          <p:nvPr/>
        </p:nvSpPr>
        <p:spPr>
          <a:xfrm>
            <a:off x="571500" y="571500"/>
            <a:ext cx="20556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GEMINI 2.0 · AGENTES DE IA</a:t>
            </a:r>
            <a:endParaRPr lang="en-US" sz="788" dirty="0"/>
          </a:p>
        </p:txBody>
      </p:sp>
      <p:sp>
        <p:nvSpPr>
          <p:cNvPr id="4" name="Text 2"/>
          <p:cNvSpPr/>
          <p:nvPr/>
        </p:nvSpPr>
        <p:spPr>
          <a:xfrm>
            <a:off x="8040291" y="571500"/>
            <a:ext cx="55349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05</a:t>
            </a:r>
            <a:endParaRPr lang="en-US" sz="788" dirty="0"/>
          </a:p>
        </p:txBody>
      </p:sp>
      <p:sp>
        <p:nvSpPr>
          <p:cNvPr id="5" name="Text 3"/>
          <p:cNvSpPr/>
          <p:nvPr/>
        </p:nvSpPr>
        <p:spPr>
          <a:xfrm>
            <a:off x="571500" y="895350"/>
            <a:ext cx="83210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F1EFEA">
                    <a:alpha val="66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VER, OUVIR E RESPONDER AO VIVO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571500" y="1104900"/>
            <a:ext cx="8481060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72"/>
              </a:lnSpc>
              <a:buNone/>
            </a:pPr>
            <a:r>
              <a:rPr lang="en-US" sz="2475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Interação em Tempo Real</a:t>
            </a:r>
            <a:endParaRPr lang="en-US" sz="2475" dirty="0"/>
          </a:p>
        </p:txBody>
      </p:sp>
      <p:sp>
        <p:nvSpPr>
          <p:cNvPr id="7" name="Text 5"/>
          <p:cNvSpPr/>
          <p:nvPr/>
        </p:nvSpPr>
        <p:spPr>
          <a:xfrm>
            <a:off x="571500" y="1647379"/>
            <a:ext cx="4176415" cy="44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088" dirty="0">
                <a:solidFill>
                  <a:srgbClr val="F1EFEA">
                    <a:alpha val="8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agente processa fluxos contínuos de áudio e vídeo e responde no mesmo instante — sem esperar a sua vez de falar.</a:t>
            </a:r>
            <a:endParaRPr lang="en-US" sz="1088" dirty="0"/>
          </a:p>
        </p:txBody>
      </p:sp>
      <p:sp>
        <p:nvSpPr>
          <p:cNvPr id="8" name="Text 6"/>
          <p:cNvSpPr/>
          <p:nvPr/>
        </p:nvSpPr>
        <p:spPr>
          <a:xfrm>
            <a:off x="571500" y="2260550"/>
            <a:ext cx="4176415" cy="875705"/>
          </a:xfrm>
          <a:prstGeom prst="rect">
            <a:avLst/>
          </a:prstGeom>
          <a:solidFill>
            <a:srgbClr val="F1EFEA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585788" y="2260550"/>
            <a:ext cx="0" cy="875705"/>
          </a:xfrm>
          <a:prstGeom prst="line">
            <a:avLst/>
          </a:prstGeom>
          <a:noFill/>
          <a:ln w="28575">
            <a:solidFill>
              <a:srgbClr val="F1EFE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1525" y="2393900"/>
            <a:ext cx="3804940" cy="428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088" i="1" dirty="0">
                <a:solidFill>
                  <a:srgbClr val="F1EFEA">
                    <a:alpha val="9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"Selecione um trecho na tela e peça ao agente para ler ou explicar — a resposta chega na hora."</a:t>
            </a:r>
            <a:endParaRPr lang="en-US" sz="1088" dirty="0"/>
          </a:p>
        </p:txBody>
      </p:sp>
      <p:sp>
        <p:nvSpPr>
          <p:cNvPr id="11" name="Text 9"/>
          <p:cNvSpPr/>
          <p:nvPr/>
        </p:nvSpPr>
        <p:spPr>
          <a:xfrm>
            <a:off x="771525" y="2898130"/>
            <a:ext cx="395713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CASO DE USO · DEMO AO VIVO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5014615" y="1652141"/>
            <a:ext cx="3557736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14615" y="1809304"/>
            <a:ext cx="14982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788" dirty="0"/>
          </a:p>
        </p:txBody>
      </p:sp>
      <p:sp>
        <p:nvSpPr>
          <p:cNvPr id="14" name="Text 12"/>
          <p:cNvSpPr/>
          <p:nvPr/>
        </p:nvSpPr>
        <p:spPr>
          <a:xfrm>
            <a:off x="5253930" y="1752154"/>
            <a:ext cx="1643521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1163" b="1" dirty="0">
                <a:solidFill>
                  <a:srgbClr val="F1EF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Streaming multimodal</a:t>
            </a:r>
            <a:endParaRPr lang="en-US" sz="1163" dirty="0"/>
          </a:p>
        </p:txBody>
      </p:sp>
      <p:sp>
        <p:nvSpPr>
          <p:cNvPr id="15" name="Text 13"/>
          <p:cNvSpPr/>
          <p:nvPr/>
        </p:nvSpPr>
        <p:spPr>
          <a:xfrm>
            <a:off x="5014615" y="1984325"/>
            <a:ext cx="3700046" cy="1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F1EFEA">
                    <a:alpha val="7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Áudio e vídeo processados continuamente, com feedback imediato.</a:t>
            </a:r>
            <a:endParaRPr lang="en-US" sz="863" dirty="0"/>
          </a:p>
        </p:txBody>
      </p:sp>
      <p:sp>
        <p:nvSpPr>
          <p:cNvPr id="16" name="Shape 14"/>
          <p:cNvSpPr/>
          <p:nvPr/>
        </p:nvSpPr>
        <p:spPr>
          <a:xfrm>
            <a:off x="5014615" y="2262188"/>
            <a:ext cx="3557736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14615" y="2419350"/>
            <a:ext cx="14982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788" dirty="0"/>
          </a:p>
        </p:txBody>
      </p:sp>
      <p:sp>
        <p:nvSpPr>
          <p:cNvPr id="18" name="Text 16"/>
          <p:cNvSpPr/>
          <p:nvPr/>
        </p:nvSpPr>
        <p:spPr>
          <a:xfrm>
            <a:off x="5253930" y="2362200"/>
            <a:ext cx="1331003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1163" b="1" dirty="0">
                <a:solidFill>
                  <a:srgbClr val="F1EF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Percepção de tela</a:t>
            </a:r>
            <a:endParaRPr lang="en-US" sz="1163" dirty="0"/>
          </a:p>
        </p:txBody>
      </p:sp>
      <p:sp>
        <p:nvSpPr>
          <p:cNvPr id="19" name="Text 17"/>
          <p:cNvSpPr/>
          <p:nvPr/>
        </p:nvSpPr>
        <p:spPr>
          <a:xfrm>
            <a:off x="5014615" y="2594372"/>
            <a:ext cx="3700046" cy="1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F1EFEA">
                    <a:alpha val="7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agente vê o que o usuário vê: documentos, janelas do Meet.</a:t>
            </a:r>
            <a:endParaRPr lang="en-US" sz="863" dirty="0"/>
          </a:p>
        </p:txBody>
      </p:sp>
      <p:sp>
        <p:nvSpPr>
          <p:cNvPr id="20" name="Shape 18"/>
          <p:cNvSpPr/>
          <p:nvPr/>
        </p:nvSpPr>
        <p:spPr>
          <a:xfrm>
            <a:off x="5014615" y="2872234"/>
            <a:ext cx="3557736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14615" y="3029396"/>
            <a:ext cx="14982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788" dirty="0"/>
          </a:p>
        </p:txBody>
      </p:sp>
      <p:sp>
        <p:nvSpPr>
          <p:cNvPr id="22" name="Text 20"/>
          <p:cNvSpPr/>
          <p:nvPr/>
        </p:nvSpPr>
        <p:spPr>
          <a:xfrm>
            <a:off x="5253930" y="2972246"/>
            <a:ext cx="1530566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1163" b="1" dirty="0">
                <a:solidFill>
                  <a:srgbClr val="F1EF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Definição contextual</a:t>
            </a:r>
            <a:endParaRPr lang="en-US" sz="1163" dirty="0"/>
          </a:p>
        </p:txBody>
      </p:sp>
      <p:sp>
        <p:nvSpPr>
          <p:cNvPr id="23" name="Text 21"/>
          <p:cNvSpPr/>
          <p:nvPr/>
        </p:nvSpPr>
        <p:spPr>
          <a:xfrm>
            <a:off x="5014615" y="3204418"/>
            <a:ext cx="3700046" cy="1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F1EFEA">
                    <a:alpha val="7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Explica termos complexos combinando texto, imagem e áudio.</a:t>
            </a:r>
            <a:endParaRPr lang="en-US" sz="863" dirty="0"/>
          </a:p>
        </p:txBody>
      </p:sp>
      <p:sp>
        <p:nvSpPr>
          <p:cNvPr id="24" name="Text 22"/>
          <p:cNvSpPr/>
          <p:nvPr/>
        </p:nvSpPr>
        <p:spPr>
          <a:xfrm>
            <a:off x="571500" y="4267200"/>
            <a:ext cx="338723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PERCEPÇÃO DE TELA · DOCUMENTOS · GOOGLE MEET</a:t>
            </a:r>
            <a:endParaRPr lang="en-US" sz="788" dirty="0"/>
          </a:p>
        </p:txBody>
      </p:sp>
      <p:sp>
        <p:nvSpPr>
          <p:cNvPr id="25" name="Text 23"/>
          <p:cNvSpPr/>
          <p:nvPr/>
        </p:nvSpPr>
        <p:spPr>
          <a:xfrm>
            <a:off x="8202364" y="4267200"/>
            <a:ext cx="38494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· —</a:t>
            </a:r>
            <a:endParaRPr lang="en-US" sz="7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666" y="381000"/>
            <a:ext cx="2036147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900"/>
              </a:lnSpc>
              <a:buNone/>
            </a:pPr>
            <a:r>
              <a:rPr lang="en-US" sz="12375" b="1" dirty="0">
                <a:solidFill>
                  <a:srgbClr val="0A0A0B">
                    <a:alpha val="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2375" dirty="0"/>
          </a:p>
        </p:txBody>
      </p:sp>
      <p:sp>
        <p:nvSpPr>
          <p:cNvPr id="3" name="Text 1"/>
          <p:cNvSpPr/>
          <p:nvPr/>
        </p:nvSpPr>
        <p:spPr>
          <a:xfrm>
            <a:off x="571500" y="571500"/>
            <a:ext cx="20556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GEMINI 2.0 · AGENTES DE IA</a:t>
            </a:r>
            <a:endParaRPr lang="en-US" sz="788" dirty="0"/>
          </a:p>
        </p:txBody>
      </p:sp>
      <p:sp>
        <p:nvSpPr>
          <p:cNvPr id="4" name="Text 2"/>
          <p:cNvSpPr/>
          <p:nvPr/>
        </p:nvSpPr>
        <p:spPr>
          <a:xfrm>
            <a:off x="8040291" y="571500"/>
            <a:ext cx="55349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05</a:t>
            </a:r>
            <a:endParaRPr lang="en-US" sz="788" dirty="0"/>
          </a:p>
        </p:txBody>
      </p:sp>
      <p:sp>
        <p:nvSpPr>
          <p:cNvPr id="5" name="Text 3"/>
          <p:cNvSpPr/>
          <p:nvPr/>
        </p:nvSpPr>
        <p:spPr>
          <a:xfrm>
            <a:off x="571500" y="895350"/>
            <a:ext cx="83210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0A0A0B">
                    <a:alpha val="66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MUDANÇA DE PARADIGMA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571500" y="1104900"/>
            <a:ext cx="8481060" cy="351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72"/>
              </a:lnSpc>
              <a:buNone/>
            </a:pPr>
            <a:r>
              <a:rPr lang="en-US" sz="247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Comportamentos Avançados de Agente</a:t>
            </a:r>
            <a:endParaRPr lang="en-US" sz="2475" dirty="0"/>
          </a:p>
        </p:txBody>
      </p:sp>
      <p:sp>
        <p:nvSpPr>
          <p:cNvPr id="7" name="Shape 5"/>
          <p:cNvSpPr/>
          <p:nvPr/>
        </p:nvSpPr>
        <p:spPr>
          <a:xfrm>
            <a:off x="571500" y="1656904"/>
            <a:ext cx="3867150" cy="0"/>
          </a:xfrm>
          <a:prstGeom prst="line">
            <a:avLst/>
          </a:prstGeom>
          <a:noFill/>
          <a:ln w="19050">
            <a:solidFill>
              <a:srgbClr val="0A0A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71500" y="1799779"/>
            <a:ext cx="402183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ANTES · CHAT POR TURNOS</a:t>
            </a:r>
            <a:endParaRPr lang="en-US" sz="788" dirty="0"/>
          </a:p>
        </p:txBody>
      </p:sp>
      <p:sp>
        <p:nvSpPr>
          <p:cNvPr id="9" name="Text 7"/>
          <p:cNvSpPr/>
          <p:nvPr/>
        </p:nvSpPr>
        <p:spPr>
          <a:xfrm>
            <a:off x="571500" y="1990279"/>
            <a:ext cx="4099179" cy="217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A0A0B">
                    <a:alpha val="6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Diálogo mecânico</a:t>
            </a:r>
            <a:endParaRPr lang="en-US" sz="1425" dirty="0"/>
          </a:p>
        </p:txBody>
      </p:sp>
      <p:sp>
        <p:nvSpPr>
          <p:cNvPr id="10" name="Text 8"/>
          <p:cNvSpPr/>
          <p:nvPr/>
        </p:nvSpPr>
        <p:spPr>
          <a:xfrm>
            <a:off x="571500" y="2321719"/>
            <a:ext cx="3867150" cy="688181"/>
          </a:xfrm>
          <a:prstGeom prst="rect">
            <a:avLst/>
          </a:prstGeom>
          <a:noFill/>
          <a:ln/>
        </p:spPr>
        <p:txBody>
          <a:bodyPr wrap="square" lIns="83820" tIns="0" rIns="0" bIns="0" rtlCol="0" anchor="t"/>
          <a:lstStyle/>
          <a:p>
            <a:pPr algn="l" marL="83820" indent="-83820">
              <a:lnSpc>
                <a:spcPts val="1406"/>
              </a:lnSpc>
              <a:buSzPct val="100000"/>
              <a:buChar char="•"/>
            </a:pPr>
            <a:r>
              <a:rPr lang="en-US" sz="938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Respostas a prompts estáticos e isolados</a:t>
            </a:r>
            <a:endParaRPr lang="en-US" sz="938" dirty="0"/>
          </a:p>
          <a:p>
            <a:pPr algn="l" marL="83820" indent="-83820">
              <a:lnSpc>
                <a:spcPts val="1406"/>
              </a:lnSpc>
              <a:buSzPct val="100000"/>
              <a:buChar char="•"/>
            </a:pPr>
            <a:r>
              <a:rPr lang="en-US" sz="938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conversa espera uma fala de cada vez</a:t>
            </a:r>
            <a:endParaRPr lang="en-US" sz="938" dirty="0"/>
          </a:p>
          <a:p>
            <a:pPr algn="l" marL="83820" indent="-83820">
              <a:lnSpc>
                <a:spcPts val="1406"/>
              </a:lnSpc>
              <a:buSzPct val="100000"/>
              <a:buChar char="•"/>
            </a:pPr>
            <a:r>
              <a:rPr lang="en-US" sz="938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Contexto perdido entre mensagens</a:t>
            </a:r>
            <a:endParaRPr lang="en-US" sz="938" dirty="0"/>
          </a:p>
        </p:txBody>
      </p:sp>
      <p:sp>
        <p:nvSpPr>
          <p:cNvPr id="11" name="Shape 9"/>
          <p:cNvSpPr/>
          <p:nvPr/>
        </p:nvSpPr>
        <p:spPr>
          <a:xfrm>
            <a:off x="4705350" y="1656904"/>
            <a:ext cx="3867150" cy="0"/>
          </a:xfrm>
          <a:prstGeom prst="line">
            <a:avLst/>
          </a:prstGeom>
          <a:noFill/>
          <a:ln w="19050">
            <a:solidFill>
              <a:srgbClr val="0A0A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05350" y="1799779"/>
            <a:ext cx="402183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7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AGORA · COLABORAÇÃO FLUIDA</a:t>
            </a:r>
            <a:endParaRPr lang="en-US" sz="788" dirty="0"/>
          </a:p>
        </p:txBody>
      </p:sp>
      <p:sp>
        <p:nvSpPr>
          <p:cNvPr id="13" name="Text 11"/>
          <p:cNvSpPr/>
          <p:nvPr/>
        </p:nvSpPr>
        <p:spPr>
          <a:xfrm>
            <a:off x="4705350" y="1990279"/>
            <a:ext cx="4099179" cy="217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Agente perceptivo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4705350" y="2321719"/>
            <a:ext cx="3867150" cy="688181"/>
          </a:xfrm>
          <a:prstGeom prst="rect">
            <a:avLst/>
          </a:prstGeom>
          <a:noFill/>
          <a:ln/>
        </p:spPr>
        <p:txBody>
          <a:bodyPr wrap="square" lIns="83820" tIns="0" rIns="0" bIns="0" rtlCol="0" anchor="t"/>
          <a:lstStyle/>
          <a:p>
            <a:pPr algn="l" marL="83820" indent="-83820">
              <a:lnSpc>
                <a:spcPts val="1406"/>
              </a:lnSpc>
              <a:buSzPct val="100000"/>
              <a:buChar char="•"/>
            </a:pPr>
            <a:r>
              <a:rPr lang="en-US" sz="938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Interrupções naturais: pausa e retoma com lógica</a:t>
            </a:r>
            <a:endParaRPr lang="en-US" sz="938" dirty="0"/>
          </a:p>
          <a:p>
            <a:pPr algn="l" marL="83820" indent="-83820">
              <a:lnSpc>
                <a:spcPts val="1406"/>
              </a:lnSpc>
              <a:buSzPct val="100000"/>
              <a:buChar char="•"/>
            </a:pPr>
            <a:r>
              <a:rPr lang="en-US" sz="938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Memória contextual de todo o diálogo</a:t>
            </a:r>
            <a:endParaRPr lang="en-US" sz="938" dirty="0"/>
          </a:p>
          <a:p>
            <a:pPr algn="l" marL="83820" indent="-83820">
              <a:lnSpc>
                <a:spcPts val="1406"/>
              </a:lnSpc>
              <a:buSzPct val="100000"/>
              <a:buChar char="•"/>
            </a:pPr>
            <a:r>
              <a:rPr lang="en-US" sz="938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Adaptação dinâmica a entradas visuais e sonoras</a:t>
            </a:r>
            <a:endParaRPr lang="en-US" sz="938" dirty="0"/>
          </a:p>
        </p:txBody>
      </p:sp>
      <p:sp>
        <p:nvSpPr>
          <p:cNvPr id="15" name="Text 13"/>
          <p:cNvSpPr/>
          <p:nvPr/>
        </p:nvSpPr>
        <p:spPr>
          <a:xfrm>
            <a:off x="571500" y="3200400"/>
            <a:ext cx="8321040" cy="21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33"/>
              </a:lnSpc>
              <a:buNone/>
            </a:pPr>
            <a:r>
              <a:rPr lang="en-US" sz="1238" i="1" dirty="0">
                <a:solidFill>
                  <a:srgbClr val="0A0A0B">
                    <a:alpha val="7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resultado não parece um chatbot: parece uma pessoa trabalhando com você.</a:t>
            </a:r>
            <a:endParaRPr lang="en-US" sz="1238" dirty="0"/>
          </a:p>
        </p:txBody>
      </p:sp>
      <p:sp>
        <p:nvSpPr>
          <p:cNvPr id="16" name="Text 14"/>
          <p:cNvSpPr/>
          <p:nvPr/>
        </p:nvSpPr>
        <p:spPr>
          <a:xfrm>
            <a:off x="571500" y="4267200"/>
            <a:ext cx="331015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 CONVERSA POR TURNOS À COLABORAÇÃO FLUIDA</a:t>
            </a:r>
            <a:endParaRPr lang="en-US" sz="788" dirty="0"/>
          </a:p>
        </p:txBody>
      </p:sp>
      <p:sp>
        <p:nvSpPr>
          <p:cNvPr id="17" name="Text 15"/>
          <p:cNvSpPr/>
          <p:nvPr/>
        </p:nvSpPr>
        <p:spPr>
          <a:xfrm>
            <a:off x="8202364" y="4267200"/>
            <a:ext cx="38494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· —</a:t>
            </a:r>
            <a:endParaRPr lang="en-US" sz="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5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173943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GEMINI 2.0 · AI STUDIO</a:t>
            </a:r>
            <a:endParaRPr lang="en-US" sz="788" dirty="0"/>
          </a:p>
        </p:txBody>
      </p:sp>
      <p:sp>
        <p:nvSpPr>
          <p:cNvPr id="3" name="Text 1"/>
          <p:cNvSpPr/>
          <p:nvPr/>
        </p:nvSpPr>
        <p:spPr>
          <a:xfrm>
            <a:off x="8040291" y="571500"/>
            <a:ext cx="55349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05</a:t>
            </a:r>
            <a:endParaRPr lang="en-US" sz="788" dirty="0"/>
          </a:p>
        </p:txBody>
      </p:sp>
      <p:sp>
        <p:nvSpPr>
          <p:cNvPr id="4" name="Text 2"/>
          <p:cNvSpPr/>
          <p:nvPr/>
        </p:nvSpPr>
        <p:spPr>
          <a:xfrm>
            <a:off x="571500" y="952500"/>
            <a:ext cx="83210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0A0A0B">
                    <a:alpha val="66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COMECE A CONSTRUIR HOJE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181100"/>
            <a:ext cx="8001000" cy="9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prompts estáticos</a:t>
            </a:r>
            <a:br/>
            <a:pPr algn="l" indent="0" marL="0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agentes </a:t>
            </a:r>
            <a:pPr algn="l" indent="0" marL="0">
              <a:lnSpc>
                <a:spcPts val="3795"/>
              </a:lnSpc>
              <a:buNone/>
            </a:pPr>
            <a:r>
              <a:rPr lang="en-US" sz="3450" b="1" i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perceptivos</a:t>
            </a:r>
            <a:pPr algn="l" indent="0" marL="0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3450" dirty="0"/>
          </a:p>
        </p:txBody>
      </p:sp>
      <p:sp>
        <p:nvSpPr>
          <p:cNvPr id="6" name="Text 4"/>
          <p:cNvSpPr/>
          <p:nvPr/>
        </p:nvSpPr>
        <p:spPr>
          <a:xfrm>
            <a:off x="571500" y="2297311"/>
            <a:ext cx="6477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0A0A0B">
                    <a:alpha val="78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Gemini 2.0 representa a mudança de interfaces reativas para agentes persistentes e perceptivos — prontos para web, mobile e desktop.</a:t>
            </a:r>
            <a:endParaRPr lang="en-US" sz="1125" dirty="0"/>
          </a:p>
        </p:txBody>
      </p:sp>
      <p:sp>
        <p:nvSpPr>
          <p:cNvPr id="7" name="Shape 5"/>
          <p:cNvSpPr/>
          <p:nvPr/>
        </p:nvSpPr>
        <p:spPr>
          <a:xfrm>
            <a:off x="571500" y="2987873"/>
            <a:ext cx="25146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71500" y="3106936"/>
            <a:ext cx="26151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 STUDIO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571500" y="3268861"/>
            <a:ext cx="2665476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8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aistudio.google.com</a:t>
            </a:r>
            <a:endParaRPr lang="en-US" sz="1238" dirty="0"/>
          </a:p>
        </p:txBody>
      </p:sp>
      <p:sp>
        <p:nvSpPr>
          <p:cNvPr id="10" name="Text 8"/>
          <p:cNvSpPr/>
          <p:nvPr/>
        </p:nvSpPr>
        <p:spPr>
          <a:xfrm>
            <a:off x="571500" y="3505051"/>
            <a:ext cx="2615184" cy="151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dirty="0">
                <a:solidFill>
                  <a:srgbClr val="0A0A0B">
                    <a:alpha val="7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Comece a criar agentes hoje</a:t>
            </a:r>
            <a:endParaRPr lang="en-US" sz="825" dirty="0"/>
          </a:p>
        </p:txBody>
      </p:sp>
      <p:sp>
        <p:nvSpPr>
          <p:cNvPr id="11" name="Shape 9"/>
          <p:cNvSpPr/>
          <p:nvPr/>
        </p:nvSpPr>
        <p:spPr>
          <a:xfrm>
            <a:off x="3314700" y="2987873"/>
            <a:ext cx="25146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14700" y="3106936"/>
            <a:ext cx="26151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APIS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3314700" y="3268861"/>
            <a:ext cx="2665476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8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Developer-first</a:t>
            </a:r>
            <a:endParaRPr lang="en-US" sz="1238" dirty="0"/>
          </a:p>
        </p:txBody>
      </p:sp>
      <p:sp>
        <p:nvSpPr>
          <p:cNvPr id="14" name="Text 12"/>
          <p:cNvSpPr/>
          <p:nvPr/>
        </p:nvSpPr>
        <p:spPr>
          <a:xfrm>
            <a:off x="3314700" y="3505051"/>
            <a:ext cx="2615184" cy="151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dirty="0">
                <a:solidFill>
                  <a:srgbClr val="0A0A0B">
                    <a:alpha val="7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Orquestração simplificada de comportamentos</a:t>
            </a:r>
            <a:endParaRPr lang="en-US" sz="825" dirty="0"/>
          </a:p>
        </p:txBody>
      </p:sp>
      <p:sp>
        <p:nvSpPr>
          <p:cNvPr id="15" name="Shape 13"/>
          <p:cNvSpPr/>
          <p:nvPr/>
        </p:nvSpPr>
        <p:spPr>
          <a:xfrm>
            <a:off x="6057900" y="2987873"/>
            <a:ext cx="25146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57900" y="3106936"/>
            <a:ext cx="261518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ALCANCE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6057900" y="3268861"/>
            <a:ext cx="2665476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8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Multiplataforma</a:t>
            </a:r>
            <a:endParaRPr lang="en-US" sz="1238" dirty="0"/>
          </a:p>
        </p:txBody>
      </p:sp>
      <p:sp>
        <p:nvSpPr>
          <p:cNvPr id="18" name="Text 16"/>
          <p:cNvSpPr/>
          <p:nvPr/>
        </p:nvSpPr>
        <p:spPr>
          <a:xfrm>
            <a:off x="6057900" y="3505051"/>
            <a:ext cx="2615184" cy="151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dirty="0">
                <a:solidFill>
                  <a:srgbClr val="0A0A0B">
                    <a:alpha val="7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Web, mobile e desktop em tempo real</a:t>
            </a:r>
            <a:endParaRPr lang="en-US" sz="825" dirty="0"/>
          </a:p>
        </p:txBody>
      </p:sp>
      <p:sp>
        <p:nvSpPr>
          <p:cNvPr id="19" name="Text 17"/>
          <p:cNvSpPr/>
          <p:nvPr/>
        </p:nvSpPr>
        <p:spPr>
          <a:xfrm>
            <a:off x="571500" y="4267200"/>
            <a:ext cx="153960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OBRIGADO · PERGUNTAS</a:t>
            </a:r>
            <a:endParaRPr lang="en-US" sz="788" dirty="0"/>
          </a:p>
        </p:txBody>
      </p:sp>
      <p:sp>
        <p:nvSpPr>
          <p:cNvPr id="20" name="Text 18"/>
          <p:cNvSpPr/>
          <p:nvPr/>
        </p:nvSpPr>
        <p:spPr>
          <a:xfrm>
            <a:off x="8054280" y="4267200"/>
            <a:ext cx="538948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88" dirty="0">
                <a:solidFill>
                  <a:srgbClr val="0A0A0B">
                    <a:alpha val="5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FIM —</a:t>
            </a:r>
            <a:endParaRPr lang="en-US" sz="7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2026-10-14T16:00:28Z</dcterms:created>
  <dcterms:modified xsi:type="dcterms:W3CDTF">2026-10-14T16:00:28Z</dcterms:modified>
</cp:coreProperties>
</file>